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 Vernyaev" initials="AV" lastIdx="1" clrIdx="0">
    <p:extLst>
      <p:ext uri="{19B8F6BF-5375-455C-9EA6-DF929625EA0E}">
        <p15:presenceInfo xmlns:p15="http://schemas.microsoft.com/office/powerpoint/2012/main" userId="ddb34c00c5dc47b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5" autoAdjust="0"/>
  </p:normalViewPr>
  <p:slideViewPr>
    <p:cSldViewPr snapToGrid="0">
      <p:cViewPr varScale="1">
        <p:scale>
          <a:sx n="47" d="100"/>
          <a:sy n="47" d="100"/>
        </p:scale>
        <p:origin x="2818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26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75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67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636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11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37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24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88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2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4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EEEA-952B-448B-8F6F-D155E64148B1}" type="datetimeFigureOut">
              <a:rPr lang="ru-RU" smtClean="0"/>
              <a:t>27.07.2022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74914-CD31-4E70-9558-F4C93256E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84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EE8446-47CF-0A29-3594-B2A42E7B7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4F3F7C-8E77-0736-14DE-1797DFD86B54}"/>
              </a:ext>
            </a:extLst>
          </p:cNvPr>
          <p:cNvSpPr txBox="1"/>
          <p:nvPr/>
        </p:nvSpPr>
        <p:spPr>
          <a:xfrm>
            <a:off x="343213" y="8791219"/>
            <a:ext cx="53841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Что мы празднуем в июне?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июня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Международный день защиты детей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июня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Международный день русского языка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июня – День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021EE-CCA8-BD01-A1FD-E7499EAA1D06}"/>
              </a:ext>
            </a:extLst>
          </p:cNvPr>
          <p:cNvSpPr txBox="1"/>
          <p:nvPr/>
        </p:nvSpPr>
        <p:spPr>
          <a:xfrm>
            <a:off x="2324743" y="4736952"/>
            <a:ext cx="400103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Monotype Corsiva" panose="03010101010201010101" pitchFamily="66" charset="0"/>
              </a:rPr>
              <a:t>Лето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 солнышком вкатилось,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Засияло, засветилось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Вишнями, ромашками,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Лютиками, кашками.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Лето! Лето! Лето! Лето!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краски яркие одето,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Жарким солнышком согрето,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подольше будет лето!</a:t>
            </a:r>
          </a:p>
          <a:p>
            <a:pPr algn="r"/>
            <a:r>
              <a:rPr lang="ru-RU" sz="2400" dirty="0"/>
              <a:t>(Л. Некрасова)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E1507E-2D32-E4B1-B8ED-6A8A6D845192}"/>
              </a:ext>
            </a:extLst>
          </p:cNvPr>
          <p:cNvSpPr txBox="1"/>
          <p:nvPr/>
        </p:nvSpPr>
        <p:spPr>
          <a:xfrm>
            <a:off x="2109760" y="11313458"/>
            <a:ext cx="2638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Узловая, Июнь 2022</a:t>
            </a:r>
          </a:p>
        </p:txBody>
      </p:sp>
      <p:pic>
        <p:nvPicPr>
          <p:cNvPr id="7" name="Рисунок 6"/>
          <p:cNvPicPr/>
          <p:nvPr/>
        </p:nvPicPr>
        <p:blipFill>
          <a:blip r:embed="rId3" cstate="print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14" y="1365312"/>
            <a:ext cx="3403600" cy="15887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/>
          <p:nvPr/>
        </p:nvPicPr>
        <p:blipFill>
          <a:blip r:embed="rId4" cstate="print">
            <a:lum bright="-1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259" y="2839424"/>
            <a:ext cx="1939925" cy="5930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AutoShape 2"/>
          <p:cNvSpPr>
            <a:spLocks noChangeArrowheads="1"/>
          </p:cNvSpPr>
          <p:nvPr/>
        </p:nvSpPr>
        <p:spPr bwMode="auto">
          <a:xfrm>
            <a:off x="865414" y="3432514"/>
            <a:ext cx="2728998" cy="1558917"/>
          </a:xfrm>
          <a:prstGeom prst="flowChartAlternateProcess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Газета для детей,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а также их родителей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их бабушек и дедушек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943" y="370248"/>
            <a:ext cx="5702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дошкольное образовательное учреждение </a:t>
            </a:r>
          </a:p>
          <a:p>
            <a:pPr algn="ctr"/>
            <a:r>
              <a:rPr lang="ru-RU" dirty="0" smtClean="0"/>
              <a:t>детский сад общеразвивающего вида №25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47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EE8446-47CF-0A29-3594-B2A42E7B7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18631D-81E8-4072-AAAF-F1A8A1D70D86}"/>
              </a:ext>
            </a:extLst>
          </p:cNvPr>
          <p:cNvSpPr txBox="1"/>
          <p:nvPr/>
        </p:nvSpPr>
        <p:spPr>
          <a:xfrm>
            <a:off x="445074" y="645459"/>
            <a:ext cx="5722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0" i="0" dirty="0">
                <a:solidFill>
                  <a:srgbClr val="008000"/>
                </a:solidFill>
                <a:effectLst/>
                <a:latin typeface="Monotype Corsiva" panose="03010101010201010101" pitchFamily="66" charset="0"/>
                <a:cs typeface="Times New Roman" panose="02020603050405020304" pitchFamily="18" charset="0"/>
              </a:rPr>
              <a:t>Здравствуй, Лето!</a:t>
            </a:r>
            <a:r>
              <a:rPr lang="ru-RU" sz="3200" b="0" i="0" dirty="0">
                <a:solidFill>
                  <a:srgbClr val="181818"/>
                </a:solidFill>
                <a:effectLst/>
                <a:latin typeface="Monotype Corsiva" panose="03010101010201010101" pitchFamily="66" charset="0"/>
              </a:rPr>
              <a:t> </a:t>
            </a:r>
            <a:r>
              <a:rPr lang="ru-RU" b="0" i="0" dirty="0">
                <a:solidFill>
                  <a:srgbClr val="181818"/>
                </a:solidFill>
                <a:effectLst/>
                <a:latin typeface="Open Sans" panose="020B0604020202020204" pitchFamily="34" charset="0"/>
              </a:rPr>
              <a:t>   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6D4276-1798-B643-6862-64B6BD3CD53D}"/>
              </a:ext>
            </a:extLst>
          </p:cNvPr>
          <p:cNvSpPr txBox="1"/>
          <p:nvPr/>
        </p:nvSpPr>
        <p:spPr>
          <a:xfrm>
            <a:off x="292673" y="3421264"/>
            <a:ext cx="602744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0" dirty="0">
                <a:solidFill>
                  <a:srgbClr val="2E2E2E"/>
                </a:solidFill>
                <a:effectLst/>
                <a:latin typeface="Comic Sans MS" panose="030F0702030302020204" pitchFamily="66" charset="0"/>
              </a:rPr>
              <a:t>Первый летний день!</a:t>
            </a:r>
          </a:p>
          <a:p>
            <a:pPr algn="l"/>
            <a:r>
              <a:rPr lang="ru-RU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Первый день лета не может обойтись без праздника для детей.</a:t>
            </a:r>
            <a:br>
              <a:rPr lang="ru-RU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В группах праздники прошли в виде развлечений и досугов. В гости к дошколятам пришли «Веселушка» и «Забияка». Для того, чтобы «Забияка» стала добрее и начала улыбаться, воспитанники пели песни о доброте и дружбе "Если добрый ты", "весёлый гном", играли в игры на сплочение "На лесной поляне", "Светофор", "Топни-хлопни", выполняли ритмические упражнения под весёлые мелодии, играли в подвижные и спортивные игры "</a:t>
            </a:r>
            <a:r>
              <a:rPr lang="ru-RU" b="0" i="0" dirty="0" err="1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Прилипалочки</a:t>
            </a:r>
            <a:r>
              <a:rPr lang="ru-RU" b="0" i="0" dirty="0">
                <a:solidFill>
                  <a:srgbClr val="2E2E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" Шляпа", «Собери "ягоды"», «Бумажный волейбол» и др. В завершении праздника прошли задорные «соревнования» - «Самый большой мыльный пузырь».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F062CD-CCA6-247E-172E-E6F6904E7D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72" y="1284022"/>
            <a:ext cx="2845846" cy="177865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B305F64-762B-AAF1-414A-29D3D3EAC2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272" y="1284022"/>
            <a:ext cx="2845846" cy="177865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6FBAE56-7969-0042-8185-7E6D484339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49" y="7780947"/>
            <a:ext cx="2845846" cy="177865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6A5E4ED-8B8B-55AC-3FF7-499EA87228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49" y="9918188"/>
            <a:ext cx="2845846" cy="177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EE8446-47CF-0A29-3594-B2A42E7B7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012"/>
            <a:ext cx="6858000" cy="1219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D1FAC7-74D7-C967-B6BC-E0E180BC40CE}"/>
              </a:ext>
            </a:extLst>
          </p:cNvPr>
          <p:cNvSpPr txBox="1"/>
          <p:nvPr/>
        </p:nvSpPr>
        <p:spPr>
          <a:xfrm>
            <a:off x="1653989" y="564340"/>
            <a:ext cx="35500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0" i="0" dirty="0">
                <a:solidFill>
                  <a:srgbClr val="008000"/>
                </a:solidFill>
                <a:effectLst/>
                <a:latin typeface="Monotype Corsiva" panose="03010101010201010101" pitchFamily="66" charset="0"/>
                <a:cs typeface="Times New Roman" panose="02020603050405020304" pitchFamily="18" charset="0"/>
              </a:rPr>
              <a:t>Летние загадки</a:t>
            </a:r>
            <a:endParaRPr lang="ru-RU" sz="4400" dirty="0">
              <a:latin typeface="Monotype Corsiva" panose="03010101010201010101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BEC1AE-DBFC-99E7-349C-8D17B3DAD30F}"/>
              </a:ext>
            </a:extLst>
          </p:cNvPr>
          <p:cNvSpPr txBox="1"/>
          <p:nvPr/>
        </p:nvSpPr>
        <p:spPr>
          <a:xfrm>
            <a:off x="697424" y="1295962"/>
            <a:ext cx="273157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Солнце печет, </a:t>
            </a:r>
          </a:p>
          <a:p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липа цветет, </a:t>
            </a:r>
          </a:p>
          <a:p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рожь поспевает, </a:t>
            </a:r>
          </a:p>
          <a:p>
            <a:r>
              <a:rPr lang="ru-RU" sz="2000" b="1" dirty="0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Когда это бывает? </a:t>
            </a:r>
          </a:p>
          <a:p>
            <a:pPr algn="r"/>
            <a:r>
              <a:rPr lang="ru-RU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(Летом)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CB4451-9F1B-5E95-8121-0CA62AA17F69}"/>
              </a:ext>
            </a:extLst>
          </p:cNvPr>
          <p:cNvSpPr txBox="1"/>
          <p:nvPr/>
        </p:nvSpPr>
        <p:spPr>
          <a:xfrm>
            <a:off x="2297549" y="2927178"/>
            <a:ext cx="44197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Теплый, длинный - длинный день,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В полдень — Крохотная тень,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Зацветает в поле колос,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Подает кузнечик голос,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Дозревает земляника, </a:t>
            </a:r>
          </a:p>
          <a:p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Что за месяц, подскажи-ка? </a:t>
            </a:r>
          </a:p>
          <a:p>
            <a:pPr algn="r"/>
            <a:r>
              <a:rPr lang="ru-RU" sz="2000" dirty="0">
                <a:latin typeface="Comic Sans MS" panose="030F0702030302020204" pitchFamily="66" charset="0"/>
              </a:rPr>
              <a:t>(Июнь)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5B6F70-180F-E4F7-6308-A647F54776C9}"/>
              </a:ext>
            </a:extLst>
          </p:cNvPr>
          <p:cNvSpPr txBox="1"/>
          <p:nvPr/>
        </p:nvSpPr>
        <p:spPr>
          <a:xfrm>
            <a:off x="1653989" y="5335105"/>
            <a:ext cx="441975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0" i="0" dirty="0">
                <a:solidFill>
                  <a:srgbClr val="008000"/>
                </a:solidFill>
                <a:effectLst/>
                <a:latin typeface="Monotype Corsiva" panose="03010101010201010101" pitchFamily="66" charset="0"/>
                <a:cs typeface="Times New Roman" panose="02020603050405020304" pitchFamily="18" charset="0"/>
              </a:rPr>
              <a:t>Давайте поиграем</a:t>
            </a:r>
            <a:endParaRPr lang="ru-RU" sz="4400" dirty="0">
              <a:latin typeface="Monotype Corsiva" panose="03010101010201010101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27F707-2BF6-B154-4550-10C71D6E2526}"/>
              </a:ext>
            </a:extLst>
          </p:cNvPr>
          <p:cNvSpPr txBox="1"/>
          <p:nvPr/>
        </p:nvSpPr>
        <p:spPr>
          <a:xfrm>
            <a:off x="461682" y="6034871"/>
            <a:ext cx="5934636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Дидактическая игра «Подбери слово-признак» </a:t>
            </a:r>
          </a:p>
          <a:p>
            <a:r>
              <a:rPr lang="ru-RU" sz="2000" dirty="0"/>
              <a:t>Солнце — ласковое, теплое, жаркое, желтое, круглое, большое и т.д. </a:t>
            </a:r>
          </a:p>
          <a:p>
            <a:r>
              <a:rPr lang="ru-RU" sz="2000" dirty="0"/>
              <a:t>Небо – голубое, ясное, яркое, высокое; </a:t>
            </a:r>
          </a:p>
          <a:p>
            <a:r>
              <a:rPr lang="ru-RU" sz="2000" dirty="0"/>
              <a:t>Трава – зеленая, нежная, изумрудная, мягкая, шелковистая. </a:t>
            </a:r>
          </a:p>
          <a:p>
            <a:pPr algn="ctr"/>
            <a:r>
              <a:rPr lang="ru-RU" sz="2400" u="sng" dirty="0">
                <a:solidFill>
                  <a:srgbClr val="7030A0"/>
                </a:solidFill>
                <a:latin typeface="Comic Sans MS" panose="030F0702030302020204" pitchFamily="66" charset="0"/>
              </a:rPr>
              <a:t>Дидактическая игра «Подбери слово-действие» </a:t>
            </a:r>
          </a:p>
          <a:p>
            <a:r>
              <a:rPr lang="ru-RU" sz="2000" dirty="0"/>
              <a:t>Солнце ... ярко. </a:t>
            </a:r>
          </a:p>
          <a:p>
            <a:r>
              <a:rPr lang="ru-RU" sz="2000" dirty="0"/>
              <a:t>Лес ... красивый. Река ... быстро. </a:t>
            </a:r>
          </a:p>
          <a:p>
            <a:r>
              <a:rPr lang="ru-RU" sz="2000" dirty="0"/>
              <a:t>Ягоды ... в лесу. </a:t>
            </a:r>
          </a:p>
          <a:p>
            <a:r>
              <a:rPr lang="ru-RU" sz="2000" dirty="0"/>
              <a:t>Цветы ... на лугу. </a:t>
            </a:r>
          </a:p>
          <a:p>
            <a:r>
              <a:rPr lang="ru-RU" sz="2000" dirty="0"/>
              <a:t>Стрекоза ... над водой. </a:t>
            </a:r>
          </a:p>
          <a:p>
            <a:r>
              <a:rPr lang="ru-RU" sz="2000" dirty="0"/>
              <a:t>Муравейник ... муравьи. </a:t>
            </a:r>
          </a:p>
        </p:txBody>
      </p:sp>
    </p:spTree>
    <p:extLst>
      <p:ext uri="{BB962C8B-B14F-4D97-AF65-F5344CB8AC3E}">
        <p14:creationId xmlns:p14="http://schemas.microsoft.com/office/powerpoint/2010/main" val="5456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6EE8446-47CF-0A29-3594-B2A42E7B7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77E2AD-2620-D186-7234-B958F3EF821D}"/>
              </a:ext>
            </a:extLst>
          </p:cNvPr>
          <p:cNvSpPr txBox="1"/>
          <p:nvPr/>
        </p:nvSpPr>
        <p:spPr>
          <a:xfrm>
            <a:off x="445074" y="624715"/>
            <a:ext cx="57226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008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Для Вас, родители!</a:t>
            </a:r>
          </a:p>
          <a:p>
            <a:pPr algn="ctr"/>
            <a:r>
              <a:rPr lang="ru-RU" sz="2800" dirty="0">
                <a:solidFill>
                  <a:srgbClr val="008000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Одевайте детей в соответствии с погодными условиями!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83751F-2BAB-26D1-D53A-019B0A5C9F30}"/>
              </a:ext>
            </a:extLst>
          </p:cNvPr>
          <p:cNvSpPr txBox="1"/>
          <p:nvPr/>
        </p:nvSpPr>
        <p:spPr>
          <a:xfrm>
            <a:off x="445074" y="2071265"/>
            <a:ext cx="5967852" cy="9756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Казалось бы, в теплую летнюю погоду не должно возникать вопроса, как одеть ребенка на прогулку. Однако, многие мамы маленьких детей перестраховываются или наоборот — забывают об элементарных вещах вроде головного убора. Итак, как одевать ребенка летом?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Некоторые родители слепо следуют правилу «на ребенка нужно надевать на один слой одежды больше, чем на себя». Возможно, зимой оно и действует (хотя и это сомнительно), но только не летом. На прогулке ребенок будет активно двигаться и непременно вспотеет, в результате ему хватит малейшего ветерка или пары минут под кондиционером, чтобы простудиться. А мамы потом удивляются: как же так, я ведь одела ребенка тепло. Вот именно — слишком тепло.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Перегрев может привести даже к тепловому удару.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Если вы хотите правильно одевать ребенка летом, одевайте его так, как одели бы себя: не стоит кутать ребенка, если на улице жара. Лучше взять с собой на прогулку теплую кофту с длинным рукавом на случай, если погода резко испортится.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выбирать одежду светлых цветов.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солнечную погоду майкам стоит предпочесть футболки или рубашки с рукавами, прикрывающими плечи: именно эта часть тела у детей обгорает быстрее всего. То же касается и нарядов для девочек: вместо сарафана лучше надеть платье с рукавами. Если рукава легкие и свободные, они не причинят никакого дискомфорта ребенку.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Также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солнечную погоду ребенку необходим головной убор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пасмурную погоду, даже в теплую, необходимости в нем нет.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Еще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защитить глаза ребенка от яркого солнца.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постарше можно предложить надеть солнцезащитные очки.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5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549</Words>
  <Application>Microsoft Office PowerPoint</Application>
  <PresentationFormat>Широкоэкранный</PresentationFormat>
  <Paragraphs>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Monotype Corsiva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Aleksandr Vernyaev</dc:creator>
  <cp:lastModifiedBy>Пользователь</cp:lastModifiedBy>
  <cp:revision>4</cp:revision>
  <dcterms:created xsi:type="dcterms:W3CDTF">2022-07-25T19:17:48Z</dcterms:created>
  <dcterms:modified xsi:type="dcterms:W3CDTF">2022-07-27T13:17:01Z</dcterms:modified>
</cp:coreProperties>
</file>