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72" r:id="rId9"/>
    <p:sldId id="263" r:id="rId10"/>
    <p:sldId id="264" r:id="rId11"/>
    <p:sldId id="265" r:id="rId12"/>
    <p:sldId id="281" r:id="rId13"/>
    <p:sldId id="266" r:id="rId14"/>
    <p:sldId id="282" r:id="rId15"/>
    <p:sldId id="270" r:id="rId16"/>
    <p:sldId id="267" r:id="rId17"/>
    <p:sldId id="269" r:id="rId18"/>
    <p:sldId id="273" r:id="rId19"/>
    <p:sldId id="274" r:id="rId20"/>
    <p:sldId id="275" r:id="rId21"/>
    <p:sldId id="278" r:id="rId22"/>
    <p:sldId id="279" r:id="rId23"/>
    <p:sldId id="277" r:id="rId24"/>
    <p:sldId id="284" r:id="rId25"/>
  </p:sldIdLst>
  <p:sldSz cx="6858000" cy="9144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>
        <p:scale>
          <a:sx n="57" d="100"/>
          <a:sy n="57" d="100"/>
        </p:scale>
        <p:origin x="-2142" y="1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BE9D57-BEAD-4500-A9DA-6E8C1FC8210D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4C931F5-0AC9-4855-AE8F-9C8FF41645F2}">
      <dgm:prSet phldrT="[Текст]"/>
      <dgm:spPr/>
      <dgm:t>
        <a:bodyPr/>
        <a:lstStyle/>
        <a:p>
          <a:r>
            <a:rPr lang="ru-RU" dirty="0"/>
            <a:t>МДОУ №25</a:t>
          </a:r>
        </a:p>
      </dgm:t>
    </dgm:pt>
    <dgm:pt modelId="{1B90660A-DE9C-4794-91B9-CAB08349A134}" type="parTrans" cxnId="{D9EEBD49-D105-4627-817F-600372595778}">
      <dgm:prSet/>
      <dgm:spPr/>
      <dgm:t>
        <a:bodyPr/>
        <a:lstStyle/>
        <a:p>
          <a:endParaRPr lang="ru-RU"/>
        </a:p>
      </dgm:t>
    </dgm:pt>
    <dgm:pt modelId="{B08AB4B3-7560-460D-B14E-D0AC1E9E74CC}" type="sibTrans" cxnId="{D9EEBD49-D105-4627-817F-600372595778}">
      <dgm:prSet/>
      <dgm:spPr/>
      <dgm:t>
        <a:bodyPr/>
        <a:lstStyle/>
        <a:p>
          <a:endParaRPr lang="ru-RU"/>
        </a:p>
      </dgm:t>
    </dgm:pt>
    <dgm:pt modelId="{69226D70-809D-463F-8F01-93610DC542E1}">
      <dgm:prSet phldrT="[Текст]" custT="1"/>
      <dgm:spPr/>
      <dgm:t>
        <a:bodyPr/>
        <a:lstStyle/>
        <a:p>
          <a:r>
            <a:rPr lang="ru-RU" sz="1200" b="1" i="0"/>
            <a:t>МОУ ДОД Детская школа искусств</a:t>
          </a:r>
          <a:endParaRPr lang="ru-RU" sz="1200" b="1"/>
        </a:p>
      </dgm:t>
    </dgm:pt>
    <dgm:pt modelId="{6BA7F601-FAE8-4DAD-8C9F-0F3B7C697899}" type="parTrans" cxnId="{8EEA6836-7EA6-41C5-B654-C7A10890A883}">
      <dgm:prSet/>
      <dgm:spPr/>
      <dgm:t>
        <a:bodyPr/>
        <a:lstStyle/>
        <a:p>
          <a:endParaRPr lang="ru-RU"/>
        </a:p>
      </dgm:t>
    </dgm:pt>
    <dgm:pt modelId="{122CAD5C-A148-4B4E-A35D-962FA4E76ED5}" type="sibTrans" cxnId="{8EEA6836-7EA6-41C5-B654-C7A10890A883}">
      <dgm:prSet/>
      <dgm:spPr/>
      <dgm:t>
        <a:bodyPr/>
        <a:lstStyle/>
        <a:p>
          <a:endParaRPr lang="ru-RU"/>
        </a:p>
      </dgm:t>
    </dgm:pt>
    <dgm:pt modelId="{C1F0FE20-4478-443D-974D-E571FF3CCF1F}">
      <dgm:prSet phldrT="[Текст]" custT="1"/>
      <dgm:spPr/>
      <dgm:t>
        <a:bodyPr/>
        <a:lstStyle/>
        <a:p>
          <a:r>
            <a:rPr lang="ru-RU" sz="1200" b="1" i="0"/>
            <a:t>МКУК Узловская городская централизованная бибиотечная система</a:t>
          </a:r>
          <a:endParaRPr lang="ru-RU" sz="1200" b="1"/>
        </a:p>
      </dgm:t>
    </dgm:pt>
    <dgm:pt modelId="{CD2E0A4C-A9CE-4BC9-AF5A-5948B0788F1C}" type="parTrans" cxnId="{D998B0CB-1842-4D42-A33F-CA17C9A8B150}">
      <dgm:prSet/>
      <dgm:spPr/>
      <dgm:t>
        <a:bodyPr/>
        <a:lstStyle/>
        <a:p>
          <a:endParaRPr lang="ru-RU"/>
        </a:p>
      </dgm:t>
    </dgm:pt>
    <dgm:pt modelId="{E8315144-8E66-4AEF-A80C-B1656EE5518F}" type="sibTrans" cxnId="{D998B0CB-1842-4D42-A33F-CA17C9A8B150}">
      <dgm:prSet/>
      <dgm:spPr/>
      <dgm:t>
        <a:bodyPr/>
        <a:lstStyle/>
        <a:p>
          <a:endParaRPr lang="ru-RU"/>
        </a:p>
      </dgm:t>
    </dgm:pt>
    <dgm:pt modelId="{D03F77D5-6692-48CD-8F85-C4DAE5B7EE24}">
      <dgm:prSet phldrT="[Текст]" custT="1"/>
      <dgm:spPr/>
      <dgm:t>
        <a:bodyPr/>
        <a:lstStyle/>
        <a:p>
          <a:r>
            <a:rPr lang="ru-RU" sz="1200" b="1" i="0"/>
            <a:t>МБУК Узловский художественно-краеведческий музей</a:t>
          </a:r>
          <a:endParaRPr lang="ru-RU" sz="1200" b="1"/>
        </a:p>
      </dgm:t>
    </dgm:pt>
    <dgm:pt modelId="{9B7C17F5-2C2C-4E5F-83FD-3E14D33957C9}" type="parTrans" cxnId="{F6707B12-957D-42F9-B8EB-BB12D33CAD46}">
      <dgm:prSet/>
      <dgm:spPr/>
      <dgm:t>
        <a:bodyPr/>
        <a:lstStyle/>
        <a:p>
          <a:endParaRPr lang="ru-RU"/>
        </a:p>
      </dgm:t>
    </dgm:pt>
    <dgm:pt modelId="{5A350BF3-A1C3-49E3-8D08-D2EA4F2E1F61}" type="sibTrans" cxnId="{F6707B12-957D-42F9-B8EB-BB12D33CAD46}">
      <dgm:prSet/>
      <dgm:spPr/>
      <dgm:t>
        <a:bodyPr/>
        <a:lstStyle/>
        <a:p>
          <a:endParaRPr lang="ru-RU"/>
        </a:p>
      </dgm:t>
    </dgm:pt>
    <dgm:pt modelId="{C4FD53EA-B4C3-402C-9323-5B98842CF277}">
      <dgm:prSet phldrT="[Текст]" custT="1"/>
      <dgm:spPr/>
      <dgm:t>
        <a:bodyPr/>
        <a:lstStyle/>
        <a:p>
          <a:r>
            <a:rPr lang="ru-RU" sz="1200" b="1" i="0"/>
            <a:t>МБОУ школа № 17</a:t>
          </a:r>
          <a:endParaRPr lang="ru-RU" sz="1200" b="1"/>
        </a:p>
      </dgm:t>
    </dgm:pt>
    <dgm:pt modelId="{B4FE4C9D-9075-44BD-82EC-769F16A194D7}" type="parTrans" cxnId="{559A8C88-12C6-49B0-A2D9-DE899ECEA384}">
      <dgm:prSet/>
      <dgm:spPr/>
      <dgm:t>
        <a:bodyPr/>
        <a:lstStyle/>
        <a:p>
          <a:endParaRPr lang="ru-RU"/>
        </a:p>
      </dgm:t>
    </dgm:pt>
    <dgm:pt modelId="{15263FBB-D6FD-40E6-8E64-9261F54A6F84}" type="sibTrans" cxnId="{559A8C88-12C6-49B0-A2D9-DE899ECEA384}">
      <dgm:prSet/>
      <dgm:spPr/>
      <dgm:t>
        <a:bodyPr/>
        <a:lstStyle/>
        <a:p>
          <a:endParaRPr lang="ru-RU"/>
        </a:p>
      </dgm:t>
    </dgm:pt>
    <dgm:pt modelId="{EB083F07-32AA-4F52-8D84-3FD6B7B6010E}">
      <dgm:prSet phldrT="[Текст]" custT="1"/>
      <dgm:spPr/>
      <dgm:t>
        <a:bodyPr/>
        <a:lstStyle/>
        <a:p>
          <a:r>
            <a:rPr lang="ru-RU" sz="1200" b="1" i="0"/>
            <a:t>МБУК Молодёжный театр</a:t>
          </a:r>
          <a:endParaRPr lang="ru-RU" sz="1200" b="1"/>
        </a:p>
      </dgm:t>
    </dgm:pt>
    <dgm:pt modelId="{F7855F41-1CAB-4A7C-A0A1-2FCA5DFC515D}" type="parTrans" cxnId="{801BBE70-A773-4D42-9B38-7F7455C662B2}">
      <dgm:prSet/>
      <dgm:spPr/>
      <dgm:t>
        <a:bodyPr/>
        <a:lstStyle/>
        <a:p>
          <a:endParaRPr lang="ru-RU"/>
        </a:p>
      </dgm:t>
    </dgm:pt>
    <dgm:pt modelId="{2ED38A34-E9E8-4D2B-BBC6-14E64C62FB4E}" type="sibTrans" cxnId="{801BBE70-A773-4D42-9B38-7F7455C662B2}">
      <dgm:prSet/>
      <dgm:spPr/>
      <dgm:t>
        <a:bodyPr/>
        <a:lstStyle/>
        <a:p>
          <a:endParaRPr lang="ru-RU"/>
        </a:p>
      </dgm:t>
    </dgm:pt>
    <dgm:pt modelId="{2E068F64-192D-48FC-864F-6EFD840AA074}" type="pres">
      <dgm:prSet presAssocID="{86BE9D57-BEAD-4500-A9DA-6E8C1FC8210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3ABBF3-29D3-4AC8-B871-F36B09540DE0}" type="pres">
      <dgm:prSet presAssocID="{14C931F5-0AC9-4855-AE8F-9C8FF41645F2}" presName="centerShape" presStyleLbl="node0" presStyleIdx="0" presStyleCnt="1"/>
      <dgm:spPr/>
      <dgm:t>
        <a:bodyPr/>
        <a:lstStyle/>
        <a:p>
          <a:endParaRPr lang="ru-RU"/>
        </a:p>
      </dgm:t>
    </dgm:pt>
    <dgm:pt modelId="{6AE9CA63-9BB8-4CD4-B1E9-C9CE9F38D9DB}" type="pres">
      <dgm:prSet presAssocID="{69226D70-809D-463F-8F01-93610DC542E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010F5-D771-4ECF-994F-74E7AF292046}" type="pres">
      <dgm:prSet presAssocID="{69226D70-809D-463F-8F01-93610DC542E1}" presName="dummy" presStyleCnt="0"/>
      <dgm:spPr/>
    </dgm:pt>
    <dgm:pt modelId="{5910B00C-E827-4C2E-8095-74600F77D35E}" type="pres">
      <dgm:prSet presAssocID="{122CAD5C-A148-4B4E-A35D-962FA4E76ED5}" presName="sibTrans" presStyleLbl="sibTrans2D1" presStyleIdx="0" presStyleCnt="5"/>
      <dgm:spPr/>
      <dgm:t>
        <a:bodyPr/>
        <a:lstStyle/>
        <a:p>
          <a:endParaRPr lang="ru-RU"/>
        </a:p>
      </dgm:t>
    </dgm:pt>
    <dgm:pt modelId="{EA6FE7D8-062C-41FB-BCC6-CD6F7D1C80F5}" type="pres">
      <dgm:prSet presAssocID="{C1F0FE20-4478-443D-974D-E571FF3CCF1F}" presName="node" presStyleLbl="node1" presStyleIdx="1" presStyleCnt="5" custRadScaleRad="92122" custRadScaleInc="-14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97054-F130-4B7B-A129-1343D49BA7E0}" type="pres">
      <dgm:prSet presAssocID="{C1F0FE20-4478-443D-974D-E571FF3CCF1F}" presName="dummy" presStyleCnt="0"/>
      <dgm:spPr/>
    </dgm:pt>
    <dgm:pt modelId="{AE90651A-17DE-4037-BBF9-865CC424A66A}" type="pres">
      <dgm:prSet presAssocID="{E8315144-8E66-4AEF-A80C-B1656EE5518F}" presName="sibTrans" presStyleLbl="sibTrans2D1" presStyleIdx="1" presStyleCnt="5"/>
      <dgm:spPr/>
      <dgm:t>
        <a:bodyPr/>
        <a:lstStyle/>
        <a:p>
          <a:endParaRPr lang="ru-RU"/>
        </a:p>
      </dgm:t>
    </dgm:pt>
    <dgm:pt modelId="{A0DC7740-4D22-4BA5-818B-505DA639E1E8}" type="pres">
      <dgm:prSet presAssocID="{D03F77D5-6692-48CD-8F85-C4DAE5B7EE24}" presName="node" presStyleLbl="node1" presStyleIdx="2" presStyleCnt="5" custRadScaleRad="97934" custRadScaleInc="-38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169C3-FE40-488E-B1EF-B1840928ED75}" type="pres">
      <dgm:prSet presAssocID="{D03F77D5-6692-48CD-8F85-C4DAE5B7EE24}" presName="dummy" presStyleCnt="0"/>
      <dgm:spPr/>
    </dgm:pt>
    <dgm:pt modelId="{4FD6070F-54E6-4A87-90F8-DAE076DCA2E9}" type="pres">
      <dgm:prSet presAssocID="{5A350BF3-A1C3-49E3-8D08-D2EA4F2E1F61}" presName="sibTrans" presStyleLbl="sibTrans2D1" presStyleIdx="2" presStyleCnt="5"/>
      <dgm:spPr/>
      <dgm:t>
        <a:bodyPr/>
        <a:lstStyle/>
        <a:p>
          <a:endParaRPr lang="ru-RU"/>
        </a:p>
      </dgm:t>
    </dgm:pt>
    <dgm:pt modelId="{5C3BBC9F-4845-4385-9DE6-465E7DCD90A2}" type="pres">
      <dgm:prSet presAssocID="{EB083F07-32AA-4F52-8D84-3FD6B7B6010E}" presName="node" presStyleLbl="node1" presStyleIdx="3" presStyleCnt="5" custRadScaleRad="101886" custRadScaleInc="52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0A9AB6-D410-44D0-A73C-6FEFD4185887}" type="pres">
      <dgm:prSet presAssocID="{EB083F07-32AA-4F52-8D84-3FD6B7B6010E}" presName="dummy" presStyleCnt="0"/>
      <dgm:spPr/>
    </dgm:pt>
    <dgm:pt modelId="{A6056C18-FFFA-40DC-B9D4-256FE31C3707}" type="pres">
      <dgm:prSet presAssocID="{2ED38A34-E9E8-4D2B-BBC6-14E64C62FB4E}" presName="sibTrans" presStyleLbl="sibTrans2D1" presStyleIdx="3" presStyleCnt="5"/>
      <dgm:spPr/>
      <dgm:t>
        <a:bodyPr/>
        <a:lstStyle/>
        <a:p>
          <a:endParaRPr lang="ru-RU"/>
        </a:p>
      </dgm:t>
    </dgm:pt>
    <dgm:pt modelId="{D665758D-1314-46B9-81ED-92C2CA3D333D}" type="pres">
      <dgm:prSet presAssocID="{C4FD53EA-B4C3-402C-9323-5B98842CF277}" presName="node" presStyleLbl="node1" presStyleIdx="4" presStyleCnt="5" custRadScaleRad="98865" custRadScaleInc="20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5AFBF-BC7C-4CD2-AAA0-9505A1A59241}" type="pres">
      <dgm:prSet presAssocID="{C4FD53EA-B4C3-402C-9323-5B98842CF277}" presName="dummy" presStyleCnt="0"/>
      <dgm:spPr/>
    </dgm:pt>
    <dgm:pt modelId="{2E92475D-9F1D-443F-A607-57555DEFE693}" type="pres">
      <dgm:prSet presAssocID="{15263FBB-D6FD-40E6-8E64-9261F54A6F84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D3F4D8F1-92AE-49AC-B44A-555D002B9D94}" type="presOf" srcId="{15263FBB-D6FD-40E6-8E64-9261F54A6F84}" destId="{2E92475D-9F1D-443F-A607-57555DEFE693}" srcOrd="0" destOrd="0" presId="urn:microsoft.com/office/officeart/2005/8/layout/radial6"/>
    <dgm:cxn modelId="{D9EEBD49-D105-4627-817F-600372595778}" srcId="{86BE9D57-BEAD-4500-A9DA-6E8C1FC8210D}" destId="{14C931F5-0AC9-4855-AE8F-9C8FF41645F2}" srcOrd="0" destOrd="0" parTransId="{1B90660A-DE9C-4794-91B9-CAB08349A134}" sibTransId="{B08AB4B3-7560-460D-B14E-D0AC1E9E74CC}"/>
    <dgm:cxn modelId="{559A8C88-12C6-49B0-A2D9-DE899ECEA384}" srcId="{14C931F5-0AC9-4855-AE8F-9C8FF41645F2}" destId="{C4FD53EA-B4C3-402C-9323-5B98842CF277}" srcOrd="4" destOrd="0" parTransId="{B4FE4C9D-9075-44BD-82EC-769F16A194D7}" sibTransId="{15263FBB-D6FD-40E6-8E64-9261F54A6F84}"/>
    <dgm:cxn modelId="{A7300E6A-1FF3-4AC3-8975-583E7E879775}" type="presOf" srcId="{C1F0FE20-4478-443D-974D-E571FF3CCF1F}" destId="{EA6FE7D8-062C-41FB-BCC6-CD6F7D1C80F5}" srcOrd="0" destOrd="0" presId="urn:microsoft.com/office/officeart/2005/8/layout/radial6"/>
    <dgm:cxn modelId="{D998B0CB-1842-4D42-A33F-CA17C9A8B150}" srcId="{14C931F5-0AC9-4855-AE8F-9C8FF41645F2}" destId="{C1F0FE20-4478-443D-974D-E571FF3CCF1F}" srcOrd="1" destOrd="0" parTransId="{CD2E0A4C-A9CE-4BC9-AF5A-5948B0788F1C}" sibTransId="{E8315144-8E66-4AEF-A80C-B1656EE5518F}"/>
    <dgm:cxn modelId="{64742E30-7565-44E1-9109-3E748104F449}" type="presOf" srcId="{C4FD53EA-B4C3-402C-9323-5B98842CF277}" destId="{D665758D-1314-46B9-81ED-92C2CA3D333D}" srcOrd="0" destOrd="0" presId="urn:microsoft.com/office/officeart/2005/8/layout/radial6"/>
    <dgm:cxn modelId="{2AB9FB42-9241-4AC3-97DB-19074010093B}" type="presOf" srcId="{14C931F5-0AC9-4855-AE8F-9C8FF41645F2}" destId="{233ABBF3-29D3-4AC8-B871-F36B09540DE0}" srcOrd="0" destOrd="0" presId="urn:microsoft.com/office/officeart/2005/8/layout/radial6"/>
    <dgm:cxn modelId="{F6707B12-957D-42F9-B8EB-BB12D33CAD46}" srcId="{14C931F5-0AC9-4855-AE8F-9C8FF41645F2}" destId="{D03F77D5-6692-48CD-8F85-C4DAE5B7EE24}" srcOrd="2" destOrd="0" parTransId="{9B7C17F5-2C2C-4E5F-83FD-3E14D33957C9}" sibTransId="{5A350BF3-A1C3-49E3-8D08-D2EA4F2E1F61}"/>
    <dgm:cxn modelId="{7DCA479D-1F70-4AD2-959E-777CF09D2AB9}" type="presOf" srcId="{5A350BF3-A1C3-49E3-8D08-D2EA4F2E1F61}" destId="{4FD6070F-54E6-4A87-90F8-DAE076DCA2E9}" srcOrd="0" destOrd="0" presId="urn:microsoft.com/office/officeart/2005/8/layout/radial6"/>
    <dgm:cxn modelId="{6D61F1C4-39AC-4A72-8BB0-F21EB92BD8A4}" type="presOf" srcId="{86BE9D57-BEAD-4500-A9DA-6E8C1FC8210D}" destId="{2E068F64-192D-48FC-864F-6EFD840AA074}" srcOrd="0" destOrd="0" presId="urn:microsoft.com/office/officeart/2005/8/layout/radial6"/>
    <dgm:cxn modelId="{DADCA35F-7852-4E9F-8288-A97B37E36232}" type="presOf" srcId="{122CAD5C-A148-4B4E-A35D-962FA4E76ED5}" destId="{5910B00C-E827-4C2E-8095-74600F77D35E}" srcOrd="0" destOrd="0" presId="urn:microsoft.com/office/officeart/2005/8/layout/radial6"/>
    <dgm:cxn modelId="{40CAA30F-0F2C-4229-97D1-0807E8E76DC0}" type="presOf" srcId="{D03F77D5-6692-48CD-8F85-C4DAE5B7EE24}" destId="{A0DC7740-4D22-4BA5-818B-505DA639E1E8}" srcOrd="0" destOrd="0" presId="urn:microsoft.com/office/officeart/2005/8/layout/radial6"/>
    <dgm:cxn modelId="{8EEA6836-7EA6-41C5-B654-C7A10890A883}" srcId="{14C931F5-0AC9-4855-AE8F-9C8FF41645F2}" destId="{69226D70-809D-463F-8F01-93610DC542E1}" srcOrd="0" destOrd="0" parTransId="{6BA7F601-FAE8-4DAD-8C9F-0F3B7C697899}" sibTransId="{122CAD5C-A148-4B4E-A35D-962FA4E76ED5}"/>
    <dgm:cxn modelId="{A8E22153-1982-454E-BDE0-17CFE9E20A48}" type="presOf" srcId="{2ED38A34-E9E8-4D2B-BBC6-14E64C62FB4E}" destId="{A6056C18-FFFA-40DC-B9D4-256FE31C3707}" srcOrd="0" destOrd="0" presId="urn:microsoft.com/office/officeart/2005/8/layout/radial6"/>
    <dgm:cxn modelId="{926DF602-EBC0-4D47-AAF2-407890C7A61E}" type="presOf" srcId="{EB083F07-32AA-4F52-8D84-3FD6B7B6010E}" destId="{5C3BBC9F-4845-4385-9DE6-465E7DCD90A2}" srcOrd="0" destOrd="0" presId="urn:microsoft.com/office/officeart/2005/8/layout/radial6"/>
    <dgm:cxn modelId="{63E330F1-1E94-44BE-B292-39AFC5CADDF1}" type="presOf" srcId="{69226D70-809D-463F-8F01-93610DC542E1}" destId="{6AE9CA63-9BB8-4CD4-B1E9-C9CE9F38D9DB}" srcOrd="0" destOrd="0" presId="urn:microsoft.com/office/officeart/2005/8/layout/radial6"/>
    <dgm:cxn modelId="{801BBE70-A773-4D42-9B38-7F7455C662B2}" srcId="{14C931F5-0AC9-4855-AE8F-9C8FF41645F2}" destId="{EB083F07-32AA-4F52-8D84-3FD6B7B6010E}" srcOrd="3" destOrd="0" parTransId="{F7855F41-1CAB-4A7C-A0A1-2FCA5DFC515D}" sibTransId="{2ED38A34-E9E8-4D2B-BBC6-14E64C62FB4E}"/>
    <dgm:cxn modelId="{F6913C6C-DE99-42C6-B913-A78B6026F288}" type="presOf" srcId="{E8315144-8E66-4AEF-A80C-B1656EE5518F}" destId="{AE90651A-17DE-4037-BBF9-865CC424A66A}" srcOrd="0" destOrd="0" presId="urn:microsoft.com/office/officeart/2005/8/layout/radial6"/>
    <dgm:cxn modelId="{29609C47-3B40-4AC6-AF05-7ED9612A6D74}" type="presParOf" srcId="{2E068F64-192D-48FC-864F-6EFD840AA074}" destId="{233ABBF3-29D3-4AC8-B871-F36B09540DE0}" srcOrd="0" destOrd="0" presId="urn:microsoft.com/office/officeart/2005/8/layout/radial6"/>
    <dgm:cxn modelId="{B7778E14-3347-4554-9EE7-CB547AC07CB5}" type="presParOf" srcId="{2E068F64-192D-48FC-864F-6EFD840AA074}" destId="{6AE9CA63-9BB8-4CD4-B1E9-C9CE9F38D9DB}" srcOrd="1" destOrd="0" presId="urn:microsoft.com/office/officeart/2005/8/layout/radial6"/>
    <dgm:cxn modelId="{B4195E5F-CC30-4FBB-AF81-FAA9C3C55DB4}" type="presParOf" srcId="{2E068F64-192D-48FC-864F-6EFD840AA074}" destId="{AF6010F5-D771-4ECF-994F-74E7AF292046}" srcOrd="2" destOrd="0" presId="urn:microsoft.com/office/officeart/2005/8/layout/radial6"/>
    <dgm:cxn modelId="{882354A3-FD92-41B0-B9E4-8D6FFD50C70A}" type="presParOf" srcId="{2E068F64-192D-48FC-864F-6EFD840AA074}" destId="{5910B00C-E827-4C2E-8095-74600F77D35E}" srcOrd="3" destOrd="0" presId="urn:microsoft.com/office/officeart/2005/8/layout/radial6"/>
    <dgm:cxn modelId="{BBD25B89-B563-414A-B962-FA31B750F4D1}" type="presParOf" srcId="{2E068F64-192D-48FC-864F-6EFD840AA074}" destId="{EA6FE7D8-062C-41FB-BCC6-CD6F7D1C80F5}" srcOrd="4" destOrd="0" presId="urn:microsoft.com/office/officeart/2005/8/layout/radial6"/>
    <dgm:cxn modelId="{A935BC27-31CC-42F3-AA0D-0AC468BBF1E0}" type="presParOf" srcId="{2E068F64-192D-48FC-864F-6EFD840AA074}" destId="{9BB97054-F130-4B7B-A129-1343D49BA7E0}" srcOrd="5" destOrd="0" presId="urn:microsoft.com/office/officeart/2005/8/layout/radial6"/>
    <dgm:cxn modelId="{E414C7C4-C66B-419E-B6C5-A8443E49A52B}" type="presParOf" srcId="{2E068F64-192D-48FC-864F-6EFD840AA074}" destId="{AE90651A-17DE-4037-BBF9-865CC424A66A}" srcOrd="6" destOrd="0" presId="urn:microsoft.com/office/officeart/2005/8/layout/radial6"/>
    <dgm:cxn modelId="{CB748B1E-A5AC-406F-9A6B-4F0E7BD8589E}" type="presParOf" srcId="{2E068F64-192D-48FC-864F-6EFD840AA074}" destId="{A0DC7740-4D22-4BA5-818B-505DA639E1E8}" srcOrd="7" destOrd="0" presId="urn:microsoft.com/office/officeart/2005/8/layout/radial6"/>
    <dgm:cxn modelId="{BD2CB9B1-12FD-443E-8808-ED865F05F0C9}" type="presParOf" srcId="{2E068F64-192D-48FC-864F-6EFD840AA074}" destId="{013169C3-FE40-488E-B1EF-B1840928ED75}" srcOrd="8" destOrd="0" presId="urn:microsoft.com/office/officeart/2005/8/layout/radial6"/>
    <dgm:cxn modelId="{34D44A57-B562-4C11-AD69-E825198EFB40}" type="presParOf" srcId="{2E068F64-192D-48FC-864F-6EFD840AA074}" destId="{4FD6070F-54E6-4A87-90F8-DAE076DCA2E9}" srcOrd="9" destOrd="0" presId="urn:microsoft.com/office/officeart/2005/8/layout/radial6"/>
    <dgm:cxn modelId="{6171D819-5B13-4553-9165-1542B67C1560}" type="presParOf" srcId="{2E068F64-192D-48FC-864F-6EFD840AA074}" destId="{5C3BBC9F-4845-4385-9DE6-465E7DCD90A2}" srcOrd="10" destOrd="0" presId="urn:microsoft.com/office/officeart/2005/8/layout/radial6"/>
    <dgm:cxn modelId="{D27DC771-87F9-4223-8B57-7660DE79B961}" type="presParOf" srcId="{2E068F64-192D-48FC-864F-6EFD840AA074}" destId="{EF0A9AB6-D410-44D0-A73C-6FEFD4185887}" srcOrd="11" destOrd="0" presId="urn:microsoft.com/office/officeart/2005/8/layout/radial6"/>
    <dgm:cxn modelId="{9EF3F12A-D219-4763-8F87-320534A11772}" type="presParOf" srcId="{2E068F64-192D-48FC-864F-6EFD840AA074}" destId="{A6056C18-FFFA-40DC-B9D4-256FE31C3707}" srcOrd="12" destOrd="0" presId="urn:microsoft.com/office/officeart/2005/8/layout/radial6"/>
    <dgm:cxn modelId="{5435B15A-299E-4879-969E-CE4ADEE062D5}" type="presParOf" srcId="{2E068F64-192D-48FC-864F-6EFD840AA074}" destId="{D665758D-1314-46B9-81ED-92C2CA3D333D}" srcOrd="13" destOrd="0" presId="urn:microsoft.com/office/officeart/2005/8/layout/radial6"/>
    <dgm:cxn modelId="{38701C95-4C0A-41A4-9258-48E026114355}" type="presParOf" srcId="{2E068F64-192D-48FC-864F-6EFD840AA074}" destId="{2635AFBF-BC7C-4CD2-AAA0-9505A1A59241}" srcOrd="14" destOrd="0" presId="urn:microsoft.com/office/officeart/2005/8/layout/radial6"/>
    <dgm:cxn modelId="{5B00683A-E51F-4676-BE0F-86AD1EC7C82F}" type="presParOf" srcId="{2E068F64-192D-48FC-864F-6EFD840AA074}" destId="{2E92475D-9F1D-443F-A607-57555DEFE693}" srcOrd="15" destOrd="0" presId="urn:microsoft.com/office/officeart/2005/8/layout/radial6"/>
  </dgm:cxnLst>
  <dgm:bg>
    <a:effectLst>
      <a:glow rad="101600">
        <a:schemeClr val="accent5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92475D-9F1D-443F-A607-57555DEFE693}">
      <dsp:nvSpPr>
        <dsp:cNvPr id="0" name=""/>
        <dsp:cNvSpPr/>
      </dsp:nvSpPr>
      <dsp:spPr>
        <a:xfrm>
          <a:off x="803558" y="743941"/>
          <a:ext cx="4967852" cy="4967852"/>
        </a:xfrm>
        <a:prstGeom prst="blockArc">
          <a:avLst>
            <a:gd name="adj1" fmla="val 12155338"/>
            <a:gd name="adj2" fmla="val 16157586"/>
            <a:gd name="adj3" fmla="val 4635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056C18-FFFA-40DC-B9D4-256FE31C3707}">
      <dsp:nvSpPr>
        <dsp:cNvPr id="0" name=""/>
        <dsp:cNvSpPr/>
      </dsp:nvSpPr>
      <dsp:spPr>
        <a:xfrm>
          <a:off x="773244" y="813702"/>
          <a:ext cx="4967852" cy="4967852"/>
        </a:xfrm>
        <a:prstGeom prst="blockArc">
          <a:avLst>
            <a:gd name="adj1" fmla="val 8388186"/>
            <a:gd name="adj2" fmla="val 12263110"/>
            <a:gd name="adj3" fmla="val 4635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D6070F-54E6-4A87-90F8-DAE076DCA2E9}">
      <dsp:nvSpPr>
        <dsp:cNvPr id="0" name=""/>
        <dsp:cNvSpPr/>
      </dsp:nvSpPr>
      <dsp:spPr>
        <a:xfrm>
          <a:off x="708037" y="739641"/>
          <a:ext cx="4967852" cy="4967852"/>
        </a:xfrm>
        <a:prstGeom prst="blockArc">
          <a:avLst>
            <a:gd name="adj1" fmla="val 2623098"/>
            <a:gd name="adj2" fmla="val 8248369"/>
            <a:gd name="adj3" fmla="val 4635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90651A-17DE-4037-BBF9-865CC424A66A}">
      <dsp:nvSpPr>
        <dsp:cNvPr id="0" name=""/>
        <dsp:cNvSpPr/>
      </dsp:nvSpPr>
      <dsp:spPr>
        <a:xfrm>
          <a:off x="609787" y="848821"/>
          <a:ext cx="4967852" cy="4967852"/>
        </a:xfrm>
        <a:prstGeom prst="blockArc">
          <a:avLst>
            <a:gd name="adj1" fmla="val 20251996"/>
            <a:gd name="adj2" fmla="val 2414964"/>
            <a:gd name="adj3" fmla="val 4635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10B00C-E827-4C2E-8095-74600F77D35E}">
      <dsp:nvSpPr>
        <dsp:cNvPr id="0" name=""/>
        <dsp:cNvSpPr/>
      </dsp:nvSpPr>
      <dsp:spPr>
        <a:xfrm>
          <a:off x="566119" y="735237"/>
          <a:ext cx="4967852" cy="4967852"/>
        </a:xfrm>
        <a:prstGeom prst="blockArc">
          <a:avLst>
            <a:gd name="adj1" fmla="val 16494358"/>
            <a:gd name="adj2" fmla="val 20424427"/>
            <a:gd name="adj3" fmla="val 4635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ABBF3-29D3-4AC8-B871-F36B09540DE0}">
      <dsp:nvSpPr>
        <dsp:cNvPr id="0" name=""/>
        <dsp:cNvSpPr/>
      </dsp:nvSpPr>
      <dsp:spPr>
        <a:xfrm>
          <a:off x="2115498" y="2086001"/>
          <a:ext cx="2284102" cy="22841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/>
            <a:t>МДОУ №25</a:t>
          </a:r>
        </a:p>
      </dsp:txBody>
      <dsp:txXfrm>
        <a:off x="2115498" y="2086001"/>
        <a:ext cx="2284102" cy="2284102"/>
      </dsp:txXfrm>
    </dsp:sp>
    <dsp:sp modelId="{6AE9CA63-9BB8-4CD4-B1E9-C9CE9F38D9DB}">
      <dsp:nvSpPr>
        <dsp:cNvPr id="0" name=""/>
        <dsp:cNvSpPr/>
      </dsp:nvSpPr>
      <dsp:spPr>
        <a:xfrm>
          <a:off x="2458114" y="2249"/>
          <a:ext cx="1598871" cy="159887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/>
            <a:t>МОУ ДОД Детская школа искусств</a:t>
          </a:r>
          <a:endParaRPr lang="ru-RU" sz="1200" b="1" kern="1200"/>
        </a:p>
      </dsp:txBody>
      <dsp:txXfrm>
        <a:off x="2458114" y="2249"/>
        <a:ext cx="1598871" cy="1598871"/>
      </dsp:txXfrm>
    </dsp:sp>
    <dsp:sp modelId="{EA6FE7D8-062C-41FB-BCC6-CD6F7D1C80F5}">
      <dsp:nvSpPr>
        <dsp:cNvPr id="0" name=""/>
        <dsp:cNvSpPr/>
      </dsp:nvSpPr>
      <dsp:spPr>
        <a:xfrm>
          <a:off x="4536487" y="1606082"/>
          <a:ext cx="1598871" cy="159887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/>
            <a:t>МКУК Узловская городская централизованная бибиотечная система</a:t>
          </a:r>
          <a:endParaRPr lang="ru-RU" sz="1200" b="1" kern="1200"/>
        </a:p>
      </dsp:txBody>
      <dsp:txXfrm>
        <a:off x="4536487" y="1606082"/>
        <a:ext cx="1598871" cy="1598871"/>
      </dsp:txXfrm>
    </dsp:sp>
    <dsp:sp modelId="{A0DC7740-4D22-4BA5-818B-505DA639E1E8}">
      <dsp:nvSpPr>
        <dsp:cNvPr id="0" name=""/>
        <dsp:cNvSpPr/>
      </dsp:nvSpPr>
      <dsp:spPr>
        <a:xfrm>
          <a:off x="4146176" y="4101026"/>
          <a:ext cx="1598871" cy="159887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/>
            <a:t>МБУК Узловский художественно-краеведческий музей</a:t>
          </a:r>
          <a:endParaRPr lang="ru-RU" sz="1200" b="1" kern="1200"/>
        </a:p>
      </dsp:txBody>
      <dsp:txXfrm>
        <a:off x="4146176" y="4101026"/>
        <a:ext cx="1598871" cy="1598871"/>
      </dsp:txXfrm>
    </dsp:sp>
    <dsp:sp modelId="{5C3BBC9F-4845-4385-9DE6-465E7DCD90A2}">
      <dsp:nvSpPr>
        <dsp:cNvPr id="0" name=""/>
        <dsp:cNvSpPr/>
      </dsp:nvSpPr>
      <dsp:spPr>
        <a:xfrm>
          <a:off x="604400" y="4064210"/>
          <a:ext cx="1598871" cy="159887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/>
            <a:t>МБУК Молодёжный театр</a:t>
          </a:r>
          <a:endParaRPr lang="ru-RU" sz="1200" b="1" kern="1200"/>
        </a:p>
      </dsp:txBody>
      <dsp:txXfrm>
        <a:off x="604400" y="4064210"/>
        <a:ext cx="1598871" cy="1598871"/>
      </dsp:txXfrm>
    </dsp:sp>
    <dsp:sp modelId="{D665758D-1314-46B9-81ED-92C2CA3D333D}">
      <dsp:nvSpPr>
        <dsp:cNvPr id="0" name=""/>
        <dsp:cNvSpPr/>
      </dsp:nvSpPr>
      <dsp:spPr>
        <a:xfrm>
          <a:off x="247822" y="1496422"/>
          <a:ext cx="1598871" cy="159887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/>
            <a:t>МБОУ школа № 17</a:t>
          </a:r>
          <a:endParaRPr lang="ru-RU" sz="1200" b="1" kern="1200"/>
        </a:p>
      </dsp:txBody>
      <dsp:txXfrm>
        <a:off x="247822" y="1496422"/>
        <a:ext cx="1598871" cy="1598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BDB36-3563-4C64-BB21-2B6510760C69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2000" y="746125"/>
            <a:ext cx="27940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5F751-B326-4656-B128-C4AA61504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5F751-B326-4656-B128-C4AA6150458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2-ая ст.группа\Desktop\для Истории ДС\2hd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4775200" y="-1303338"/>
            <a:ext cx="16408400" cy="1175067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68362">
            <a:off x="571480" y="4429124"/>
            <a:ext cx="5829300" cy="674149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Хроника дошкольного образовательного учреждения</a:t>
            </a:r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«От прошлого к будущему»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410934">
            <a:off x="301027" y="802752"/>
            <a:ext cx="6790564" cy="23368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МДОУ детский сад общеобразовательного вида  №25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г. Узловая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28604" y="2357422"/>
            <a:ext cx="6108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Физкультурные занятия проводит инструктор </a:t>
            </a:r>
          </a:p>
          <a:p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физической культуре</a:t>
            </a:r>
          </a:p>
          <a:p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Антонова Наталья Викторовна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2458" y="5857884"/>
            <a:ext cx="4085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Спортзал оснащён современным </a:t>
            </a:r>
          </a:p>
          <a:p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оборудованием и инвентарём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394925">
            <a:off x="1036453" y="1017435"/>
            <a:ext cx="6100861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Менялся педагогический коллектив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: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4" name="Picture 2" descr="E:\1 - 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</a:blip>
          <a:srcRect l="19625" t="18133" r="11750" b="10272"/>
          <a:stretch>
            <a:fillRect/>
          </a:stretch>
        </p:blipFill>
        <p:spPr bwMode="auto">
          <a:xfrm>
            <a:off x="685800" y="2714612"/>
            <a:ext cx="6172200" cy="4553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420440">
            <a:off x="422304" y="117912"/>
            <a:ext cx="6225781" cy="169145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1977 год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G:\BRIs5xcY9A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 rot="16200000">
            <a:off x="1017965" y="1768062"/>
            <a:ext cx="4822047" cy="6429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454691">
            <a:off x="2985646" y="-145389"/>
            <a:ext cx="6172200" cy="125400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1999 год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4" descr="E:\1 - 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</a:blip>
          <a:srcRect l="30461" t="29038" r="21721" b="23345"/>
          <a:stretch>
            <a:fillRect/>
          </a:stretch>
        </p:blipFill>
        <p:spPr bwMode="auto">
          <a:xfrm>
            <a:off x="500042" y="2714612"/>
            <a:ext cx="6172200" cy="4347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35105">
            <a:off x="652459" y="302307"/>
            <a:ext cx="6172200" cy="1524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2000 год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G:\FQAnADeOnF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43" r="4300"/>
          <a:stretch>
            <a:fillRect/>
          </a:stretch>
        </p:blipFill>
        <p:spPr bwMode="auto">
          <a:xfrm rot="16200000">
            <a:off x="1213220" y="1498988"/>
            <a:ext cx="4643470" cy="66460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25016" y="1020233"/>
            <a:ext cx="6983016" cy="8123767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400" b="1" dirty="0" smtClean="0">
                <a:solidFill>
                  <a:srgbClr val="C00000"/>
                </a:solidFill>
              </a:rPr>
              <a:t>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400" b="1" dirty="0" smtClean="0">
                <a:solidFill>
                  <a:srgbClr val="C00000"/>
                </a:solidFill>
              </a:rPr>
              <a:t>                                      Заведующие: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7400" b="1" dirty="0" smtClean="0">
              <a:solidFill>
                <a:srgbClr val="C00000"/>
              </a:solidFill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1.Моргунова Галина Александровна (1974-1998г.)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2.Простякова Алла Анатольевна (1998-2006г.)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3.Башмакова Ирина Владимировна (исполняющий обязанности 2006-2007г.)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4.Дурнева Наталья Константиновна (2007-2012г.)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5.Скороспелова Татьяна Александровна (2012-2016г.)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6.Зверева Елизавета Алексеевна  ( с 2016г.)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ru-RU" sz="70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400" b="1" dirty="0" smtClean="0">
                <a:solidFill>
                  <a:srgbClr val="C00000"/>
                </a:solidFill>
              </a:rPr>
              <a:t>       Заместители заведующего по воспитательной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400" b="1" dirty="0" smtClean="0">
                <a:solidFill>
                  <a:srgbClr val="C00000"/>
                </a:solidFill>
              </a:rPr>
              <a:t>                          и методической работе: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1.Пашовкина Галина Николаевна(1975-)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2.Смолина Галина Алексеевна(1975-1982г.)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3.Патюпкина Светлана Васильевна (1982-2001г.)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4.Башмакова Ирина Владимировна(2001-2007г.)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5.Полянская Юлия Владимировна (2007-2012г.)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6.Данилина Наталья Васильевна (2012-2015г.)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ru-RU" sz="7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7.Маркина Анна Геннадьевна (с 2016г.)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7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73713">
            <a:off x="1452853" y="776139"/>
            <a:ext cx="6172200" cy="13583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Складывались традиции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9201" t="9554" r="26193" b="9469"/>
          <a:stretch>
            <a:fillRect/>
          </a:stretch>
        </p:blipFill>
        <p:spPr bwMode="auto">
          <a:xfrm rot="1395223">
            <a:off x="35885" y="1787986"/>
            <a:ext cx="6429041" cy="6571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445593">
            <a:off x="1185196" y="764771"/>
            <a:ext cx="6172200" cy="1524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Взаимодействие с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социальными партнёрами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42900" y="2133600"/>
          <a:ext cx="6515100" cy="603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7" name="Picture 3" descr="F:\Воспитатели\SAM_8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 l="31481" t="20524" r="30324"/>
          <a:stretch>
            <a:fillRect/>
          </a:stretch>
        </p:blipFill>
        <p:spPr bwMode="auto">
          <a:xfrm>
            <a:off x="500042" y="4214810"/>
            <a:ext cx="2357454" cy="36790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28" name="Picture 4" descr="G:\красная флешка\=фототека\фото\SAM_0846.JPG"/>
          <p:cNvPicPr>
            <a:picLocks noChangeAspect="1" noChangeArrowheads="1"/>
          </p:cNvPicPr>
          <p:nvPr/>
        </p:nvPicPr>
        <p:blipFill>
          <a:blip r:embed="rId3" cstate="print"/>
          <a:srcRect l="7134" t="10193" r="15855" b="8265"/>
          <a:stretch>
            <a:fillRect/>
          </a:stretch>
        </p:blipFill>
        <p:spPr bwMode="auto">
          <a:xfrm>
            <a:off x="3929066" y="642910"/>
            <a:ext cx="2428892" cy="3429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29" name="Picture 5" descr="G:\красная флешка\=фототека\фото\SAM_090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32656" y="1043608"/>
            <a:ext cx="3429024" cy="2571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3789819" y="4143372"/>
            <a:ext cx="2671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адёжные 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партнёры-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одители!</a:t>
            </a:r>
            <a:endParaRPr lang="ru-RU" sz="2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6630" name="Picture 6" descr="G:\красная флешка\=фототека\IMG_1337.JPG"/>
          <p:cNvPicPr>
            <a:picLocks noChangeAspect="1" noChangeArrowheads="1"/>
          </p:cNvPicPr>
          <p:nvPr/>
        </p:nvPicPr>
        <p:blipFill>
          <a:blip r:embed="rId5" cstate="print"/>
          <a:srcRect l="6255"/>
          <a:stretch>
            <a:fillRect/>
          </a:stretch>
        </p:blipFill>
        <p:spPr bwMode="auto">
          <a:xfrm>
            <a:off x="3286124" y="4929190"/>
            <a:ext cx="3571876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2012 </a:t>
            </a:r>
            <a:r>
              <a:rPr lang="ru-RU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год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8674" name="Picture 2" descr="F:\SAM_1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842" y="5643570"/>
            <a:ext cx="2891719" cy="2168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Picture 3" descr="F:\SAM_2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2786050"/>
            <a:ext cx="2880890" cy="216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6" name="Picture 4" descr="F:\SAM_2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2" y="2786050"/>
            <a:ext cx="2823642" cy="211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-68127" y="1071538"/>
            <a:ext cx="692612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1200" algn="l"/>
              </a:tabLst>
            </a:pPr>
            <a:endParaRPr kumimoji="0" lang="ru-RU" sz="2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1200" algn="l"/>
              </a:tabLst>
            </a:pPr>
            <a:r>
              <a:rPr kumimoji="0" lang="ru-RU" sz="20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ДОСУГ </a:t>
            </a:r>
            <a:endParaRPr kumimoji="0" lang="ru-RU" sz="2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1200" algn="l"/>
              </a:tabLst>
            </a:pPr>
            <a:r>
              <a:rPr kumimoji="0" lang="ru-RU" sz="20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«ВОЛШЕБНЫЙ ПЕРЕКРЕСТОК»</a:t>
            </a:r>
            <a:endParaRPr kumimoji="0" lang="ru-RU" sz="2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81200" algn="l"/>
              </a:tabLst>
            </a:pPr>
            <a:r>
              <a:rPr kumimoji="0" lang="ru-RU" sz="20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правилам дорожного движения в старшей группе</a:t>
            </a:r>
            <a:endParaRPr kumimoji="0" lang="ru-RU" sz="2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9" name="Picture 7" descr="G:\красная флешка\=фототека\среда\SAM_19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5643570"/>
            <a:ext cx="2891720" cy="2168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79877">
            <a:off x="929991" y="615922"/>
            <a:ext cx="6181821" cy="1029409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Из истории МДОУ №25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00232"/>
            <a:ext cx="6172200" cy="6034617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Система образования города </a:t>
            </a:r>
          </a:p>
          <a:p>
            <a:pPr algn="ctr">
              <a:buNone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на сегодняшний день представлено 14           </a:t>
            </a:r>
          </a:p>
          <a:p>
            <a:pPr algn="ctr">
              <a:buNone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   дошкольными учреждениями .  </a:t>
            </a:r>
          </a:p>
          <a:p>
            <a:pPr algn="ctr"/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8" y="3214678"/>
            <a:ext cx="3714752" cy="29718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00042" y="6357950"/>
            <a:ext cx="63579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Год постройки здания детского сада  </a:t>
            </a: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№25 -1974 год.</a:t>
            </a: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Первых детей воспитатели приняли </a:t>
            </a: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в мае1975 года.  </a:t>
            </a: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2015 году детский сад  отметил </a:t>
            </a: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свое  40-летие.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взаиодействие\SAM_0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14290" y="357158"/>
            <a:ext cx="3586166" cy="268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789040" y="2123728"/>
            <a:ext cx="3429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ru-RU" sz="20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Экскурсия  в пожарную часть</a:t>
            </a:r>
            <a:endParaRPr lang="ru-RU" sz="2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9080" y="5580112"/>
            <a:ext cx="16699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Экскурсия 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библиотеку</a:t>
            </a:r>
            <a:endParaRPr lang="ru-RU" sz="2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F:\взаиодействие\IMG_20170803_094530.jpg"/>
          <p:cNvPicPr>
            <a:picLocks noChangeAspect="1" noChangeArrowheads="1"/>
          </p:cNvPicPr>
          <p:nvPr/>
        </p:nvPicPr>
        <p:blipFill>
          <a:blip r:embed="rId3" cstate="print"/>
          <a:srcRect l="28009" r="17592" b="19290"/>
          <a:stretch>
            <a:fillRect/>
          </a:stretch>
        </p:blipFill>
        <p:spPr bwMode="auto">
          <a:xfrm>
            <a:off x="620688" y="3347864"/>
            <a:ext cx="2422622" cy="2695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6672" y="6084168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Экскурсия в музей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локомотивного депо</a:t>
            </a:r>
            <a:endParaRPr lang="ru-RU" sz="2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4580" name="Picture 4" descr="F:\взаиодействие\UFFkahpQpvw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429000" y="3203848"/>
            <a:ext cx="3068960" cy="230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005064" y="1979712"/>
            <a:ext cx="1774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2017 год </a:t>
            </a:r>
            <a:endParaRPr lang="ru-RU" sz="2800" dirty="0"/>
          </a:p>
        </p:txBody>
      </p:sp>
      <p:pic>
        <p:nvPicPr>
          <p:cNvPr id="1026" name="Picture 2" descr="C:\Users\детскийсад\Desktop\фото видео\Квест в музее\SAM_17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6300192"/>
            <a:ext cx="3120347" cy="234026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20688" y="7812360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Квест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краеведческом музее</a:t>
            </a:r>
            <a:endParaRPr lang="ru-RU" sz="20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6P-MIjoQA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4211960"/>
            <a:ext cx="2808312" cy="2106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401191">
            <a:off x="1076194" y="992289"/>
            <a:ext cx="6196717" cy="112444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Укрепление материально-технической базы 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совершенствование условий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образовательного процесса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30439" t="26996" r="27500" b="19700"/>
          <a:stretch/>
        </p:blipFill>
        <p:spPr>
          <a:xfrm>
            <a:off x="260648" y="827584"/>
            <a:ext cx="2143116" cy="27146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G:\из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5024" y="4283968"/>
            <a:ext cx="2814591" cy="19641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G:\RuojhVtaAG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8840" y="6516216"/>
            <a:ext cx="3096344" cy="2322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2420888" y="2483768"/>
            <a:ext cx="4437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период с 2016 по 2018 год в учреждении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Созданы: театральная 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студия, сенсорная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комната, изостудия, лаборатория.</a:t>
            </a:r>
            <a:endParaRPr lang="ru-RU" sz="2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Users\User\Desktop\Новая папка\SAM_254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1297" t="7289" r="5334"/>
          <a:stretch>
            <a:fillRect/>
          </a:stretch>
        </p:blipFill>
        <p:spPr bwMode="auto">
          <a:xfrm rot="1426320">
            <a:off x="5437553" y="2828034"/>
            <a:ext cx="2166571" cy="25683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6" name="Picture 4" descr="C:\Users\User\Desktop\Новая папка\SAM_25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>
          <a:xfrm rot="1391157">
            <a:off x="2840570" y="4944362"/>
            <a:ext cx="3273227" cy="3169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8" name="Picture 6" descr="C:\Users\User\Desktop\Новая папка\SAM_255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8065" r="5893" b="10877"/>
          <a:stretch>
            <a:fillRect/>
          </a:stretch>
        </p:blipFill>
        <p:spPr bwMode="auto">
          <a:xfrm rot="1435248">
            <a:off x="3107742" y="1856341"/>
            <a:ext cx="2383104" cy="2546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5" name="Picture 5" descr="C:\Users\User\Desktop\Новая папка\SAM_2548.JPG"/>
          <p:cNvPicPr>
            <a:picLocks noChangeAspect="1" noChangeArrowheads="1"/>
          </p:cNvPicPr>
          <p:nvPr/>
        </p:nvPicPr>
        <p:blipFill>
          <a:blip r:embed="rId5" cstate="print"/>
          <a:srcRect t="2241" r="25179"/>
          <a:stretch>
            <a:fillRect/>
          </a:stretch>
        </p:blipFill>
        <p:spPr bwMode="auto">
          <a:xfrm rot="1436571">
            <a:off x="517210" y="3769532"/>
            <a:ext cx="2370237" cy="3051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G:\красная флешка\=фототека\SAM_69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34988">
            <a:off x="-50137" y="640831"/>
            <a:ext cx="3228876" cy="2551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 rot="1349216">
            <a:off x="3077197" y="1230294"/>
            <a:ext cx="378398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Развивающая среда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391103">
            <a:off x="106240" y="7095993"/>
            <a:ext cx="44250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Грамотно организованная развивающая предметно-пространственная среда является основным условием полноценного развития ребёнка</a:t>
            </a:r>
            <a:endParaRPr lang="ru-RU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F:\Субботники\IMG_20180505_102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39" r="11990"/>
          <a:stretch>
            <a:fillRect/>
          </a:stretch>
        </p:blipFill>
        <p:spPr bwMode="auto">
          <a:xfrm>
            <a:off x="3509161" y="428596"/>
            <a:ext cx="3134549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F:\Субботники\SAM_0715.JPG"/>
          <p:cNvPicPr>
            <a:picLocks noChangeAspect="1" noChangeArrowheads="1"/>
          </p:cNvPicPr>
          <p:nvPr/>
        </p:nvPicPr>
        <p:blipFill>
          <a:blip r:embed="rId3" cstate="print"/>
          <a:srcRect r="5745" b="9088"/>
          <a:stretch>
            <a:fillRect/>
          </a:stretch>
        </p:blipFill>
        <p:spPr bwMode="auto">
          <a:xfrm>
            <a:off x="428604" y="428596"/>
            <a:ext cx="296257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Picture 4" descr="F:\Субботники\SAM_0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04" y="2839628"/>
            <a:ext cx="2919311" cy="2189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18668" t="22656" r="42349" b="22656"/>
          <a:stretch>
            <a:fillRect/>
          </a:stretch>
        </p:blipFill>
        <p:spPr bwMode="auto">
          <a:xfrm>
            <a:off x="3429000" y="2857488"/>
            <a:ext cx="3214686" cy="219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 l="29685" t="24609" r="51647" b="25586"/>
          <a:stretch>
            <a:fillRect/>
          </a:stretch>
        </p:blipFill>
        <p:spPr bwMode="auto">
          <a:xfrm>
            <a:off x="4214818" y="5214942"/>
            <a:ext cx="2428892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 l="9370" t="9960" r="19703" b="5078"/>
          <a:stretch>
            <a:fillRect/>
          </a:stretch>
        </p:blipFill>
        <p:spPr bwMode="auto">
          <a:xfrm>
            <a:off x="500042" y="5214942"/>
            <a:ext cx="350043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43140" y="7643834"/>
            <a:ext cx="6488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Весь коллектив детского сада не жалеют сил, любви, энергии,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 вносят большой вклад  в воспитание подрастающего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поколения.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0648" y="1619672"/>
            <a:ext cx="6336704" cy="603461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Книга выпущена в 2018 году. Составлена творческой группой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Криковой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В.Н. и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Клюковой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А.А. В книге использованы фотографии из личных архивов работников детского сада 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Чернавской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Н.И.,Пеньковой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Л.Н),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скриншоты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видеосъёмок телекомпании «Каскад», газеты «Знамя», фотографии, сделанные сотрудниками и родителями воспитанников. 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397753">
            <a:off x="-756464" y="666648"/>
            <a:ext cx="7194831" cy="5815849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    Адрес МДОУ:  г.Узловая, ул. Гагарина д.27а.</a:t>
            </a:r>
          </a:p>
          <a:p>
            <a:pPr algn="ctr">
              <a:buNone/>
              <a:defRPr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Учреждение окружают деревья и кустарники, посаженные сотрудниками и родителями в первые годы работы детского сада. Оборудование  участков постоянно обновляются. Сохранились до сегодняшнего дня малые скульптурные формы из прекрасных сказок и мультфильмов «Репка», «Крокодил Гена».</a:t>
            </a:r>
          </a:p>
        </p:txBody>
      </p:sp>
      <p:pic>
        <p:nvPicPr>
          <p:cNvPr id="8" name="Picture 2" descr="D:\САД\000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52736">
            <a:off x="2263845" y="5987876"/>
            <a:ext cx="3810026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Users\User\Desktop\ах как в садике живётся\324_12_44_30_xcmk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75564">
            <a:off x="339452" y="3281464"/>
            <a:ext cx="3786222" cy="2510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0"/>
            <a:ext cx="6858000" cy="6034617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  <a:defRPr/>
            </a:pPr>
            <a:r>
              <a:rPr lang="ru-RU" sz="9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algn="ctr">
              <a:buNone/>
              <a:defRPr/>
            </a:pPr>
            <a:endParaRPr lang="ru-RU" sz="9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9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          </a:t>
            </a:r>
          </a:p>
          <a:p>
            <a:pPr algn="ctr">
              <a:buNone/>
              <a:defRPr/>
            </a:pPr>
            <a:r>
              <a:rPr lang="ru-RU" sz="9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        </a:t>
            </a:r>
          </a:p>
          <a:p>
            <a:pPr algn="ctr">
              <a:buNone/>
              <a:defRPr/>
            </a:pPr>
            <a:r>
              <a:rPr lang="ru-RU" sz="9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                  КАК МЕНЯЛСЯ</a:t>
            </a:r>
          </a:p>
          <a:p>
            <a:pPr algn="ctr">
              <a:buNone/>
              <a:defRPr/>
            </a:pPr>
            <a:r>
              <a:rPr lang="ru-RU" sz="9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                               СТАТУС УЧРЕЖДЕНИЯ</a:t>
            </a:r>
            <a:endParaRPr lang="ru-RU" sz="9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None/>
              <a:defRPr/>
            </a:pPr>
            <a:r>
              <a:rPr lang="ru-RU" sz="5000" b="1" dirty="0" smtClean="0">
                <a:solidFill>
                  <a:srgbClr val="2A18B2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>
              <a:buNone/>
              <a:defRPr/>
            </a:pPr>
            <a:endParaRPr lang="ru-RU" sz="5000" b="1" dirty="0" smtClean="0">
              <a:solidFill>
                <a:srgbClr val="2A18B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endParaRPr lang="ru-RU" sz="5000" b="1" dirty="0" smtClean="0">
              <a:solidFill>
                <a:srgbClr val="2A18B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5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 1977 г. Учреждение называлось Детский сад-ясли №25.</a:t>
            </a:r>
          </a:p>
          <a:p>
            <a:pPr>
              <a:buNone/>
              <a:defRPr/>
            </a:pP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31.12.1997г. детский комбинат №25 выделен из структуры ОАО «Пластик» и передан в ведение комитета образования администрации г.Узловая и </a:t>
            </a:r>
            <a:r>
              <a:rPr lang="ru-RU" sz="6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Узловского</a:t>
            </a: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района Тульской области, и становится Детским муниципальным  дошкольным образовательным учреждением </a:t>
            </a:r>
            <a:r>
              <a:rPr lang="ru-RU" sz="6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</a:t>
            </a: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/с №25 </a:t>
            </a:r>
            <a:r>
              <a:rPr lang="ru-RU" sz="6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общеразвивающего</a:t>
            </a: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вида .</a:t>
            </a:r>
          </a:p>
          <a:p>
            <a:pPr>
              <a:buNone/>
              <a:defRPr/>
            </a:pP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2002 г. - Центр развития ребенка №25.</a:t>
            </a:r>
          </a:p>
          <a:p>
            <a:pPr>
              <a:buNone/>
              <a:defRPr/>
            </a:pP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2011г. - Муниципальное дошкольное образовательное учреждение детский сад </a:t>
            </a:r>
            <a:r>
              <a:rPr lang="ru-RU" sz="6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общеразвивающего</a:t>
            </a: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вида №25  </a:t>
            </a:r>
          </a:p>
          <a:p>
            <a:pPr>
              <a:buNone/>
              <a:defRPr/>
            </a:pPr>
            <a:endParaRPr lang="ru-RU" sz="64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23.11.2011г. переименовано в муниципальное бюджетное </a:t>
            </a:r>
            <a:r>
              <a:rPr lang="ru-RU" sz="6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дошкольно</a:t>
            </a: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образовательное учреждение детский сад </a:t>
            </a:r>
            <a:r>
              <a:rPr lang="ru-RU" sz="6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общеразвивающего</a:t>
            </a: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вида №25  </a:t>
            </a:r>
          </a:p>
          <a:p>
            <a:pPr>
              <a:buNone/>
              <a:defRPr/>
            </a:pPr>
            <a:endParaRPr lang="ru-RU" sz="64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28.12.2012 переименовано в муниципальное дошкольное образовательное учреждение детский сад </a:t>
            </a:r>
            <a:r>
              <a:rPr lang="ru-RU" sz="6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общеразвивающего</a:t>
            </a:r>
            <a:r>
              <a:rPr lang="ru-RU" sz="6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вида №25 </a:t>
            </a:r>
            <a:endParaRPr lang="ru-RU" sz="7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G:\фасад.png"/>
          <p:cNvPicPr>
            <a:picLocks noChangeAspect="1" noChangeArrowheads="1"/>
          </p:cNvPicPr>
          <p:nvPr/>
        </p:nvPicPr>
        <p:blipFill>
          <a:blip r:embed="rId2" cstate="print"/>
          <a:srcRect r="14877" b="8735"/>
          <a:stretch>
            <a:fillRect/>
          </a:stretch>
        </p:blipFill>
        <p:spPr bwMode="auto">
          <a:xfrm>
            <a:off x="428604" y="714348"/>
            <a:ext cx="2357454" cy="1847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но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1285852"/>
            <a:ext cx="2714644" cy="1797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52" y="3323697"/>
            <a:ext cx="6715148" cy="5820303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ru-RU" sz="1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Изначально  с 1975 г в саду было 12 групп. В 90-х годах  две группы отдали под спальни.   Позднее открыли физкультурный зал и еще спальню . А уже к 1998 г. осталось 8 групп.  Затем к 2006 г.,  в связи с падением рождаемости, закрывают  ещё одну группу и делают изостудию . </a:t>
            </a:r>
          </a:p>
          <a:p>
            <a:pPr algn="ctr">
              <a:buNone/>
              <a:defRPr/>
            </a:pPr>
            <a:r>
              <a:rPr lang="ru-RU" sz="1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В 2018 году  с  приростом детского населения  в г.Узловая было введено 7 дополнительных групп дошкольного образования. У нас  в МДОУ № 25 тоже открывается  новая группа.</a:t>
            </a:r>
          </a:p>
          <a:p>
            <a:pPr algn="ctr">
              <a:buNone/>
              <a:defRPr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                             </a:t>
            </a:r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379977">
            <a:off x="2170626" y="968496"/>
            <a:ext cx="397955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ФУНКЦИОНИРОВНИЕ</a:t>
            </a:r>
          </a:p>
        </p:txBody>
      </p:sp>
      <p:pic>
        <p:nvPicPr>
          <p:cNvPr id="2050" name="Picture 2" descr="G:\гр.pn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643182" y="6572264"/>
            <a:ext cx="2872581" cy="2009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8" y="3929058"/>
            <a:ext cx="6172200" cy="472441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В МДОУ разработаны комплексно- тематическое планирование, мониторинг качества освоения программы для всех групп, мониторинг уровня овладения необходимыми навыками и умениями.</a:t>
            </a:r>
            <a:br>
              <a:rPr lang="ru-RU" sz="2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Организация оказывает методическую, психолого-педагогическую, диагностическую и консультативную помощь родителям детей дошкольного возраста, получающим дошкольное образование. </a:t>
            </a:r>
          </a:p>
          <a:p>
            <a:pPr algn="ctr">
              <a:buNone/>
            </a:pPr>
            <a:r>
              <a:rPr lang="ru-RU" sz="2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Детский сад организует работу с приоритетной деятельностью по художественно-эстетическому направлению. А с 2017 года МДОУ реализует социально-личностное направление развитие детей. В связи с чем была открыта ставка педагога-психолога</a:t>
            </a:r>
          </a:p>
          <a:p>
            <a:endParaRPr lang="ru-RU" dirty="0"/>
          </a:p>
        </p:txBody>
      </p:sp>
      <p:pic>
        <p:nvPicPr>
          <p:cNvPr id="4098" name="Picture 2" descr="G:\программ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36" y="642910"/>
            <a:ext cx="4108450" cy="3054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77985">
            <a:off x="-113094" y="577842"/>
            <a:ext cx="6172200" cy="8542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Основные задачи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-развиваем физические, интеллектуальные, </a:t>
            </a:r>
            <a:r>
              <a:rPr lang="ru-RU" sz="20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духовно­нравственные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этетические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 личностные качества ребёнка, творческие способности;  </a:t>
            </a:r>
          </a:p>
          <a:p>
            <a:pPr>
              <a:buNone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ru-RU" sz="20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сохраненяем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здоровье детей, прививаем привычки здорового образа жизни;</a:t>
            </a:r>
          </a:p>
          <a:p>
            <a:pPr>
              <a:buNone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- предоставляем каждому ребёнку </a:t>
            </a:r>
            <a:r>
              <a:rPr lang="ru-RU" sz="20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возможностьсодержательно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 радостно прожить период дошкольного детства.</a:t>
            </a:r>
            <a:endParaRPr lang="ru-RU" sz="2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90" y="2071670"/>
            <a:ext cx="6215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протяжении всех лет деятельности детского сада мы:</a:t>
            </a:r>
          </a:p>
        </p:txBody>
      </p:sp>
      <p:pic>
        <p:nvPicPr>
          <p:cNvPr id="4099" name="Picture 3" descr="C:\Users\2-ая ст.группа\Desktop\324_10_39_50_elcH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64" y="6500826"/>
            <a:ext cx="3007916" cy="2000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4" name="Picture 2" descr="E:\История детского сада\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>
          <a:xfrm>
            <a:off x="404664" y="323528"/>
            <a:ext cx="2664296" cy="23181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E:\История детского сада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3016" y="5652120"/>
            <a:ext cx="2961765" cy="2524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 descr="E:\История детского сада\DSCF4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64" y="5652120"/>
            <a:ext cx="2880321" cy="2477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697" name="Picture 1" descr="C:\Users\2-ая ст.группа\Desktop\SAM_0149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707909" y="323528"/>
            <a:ext cx="2719207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052736" y="4860032"/>
            <a:ext cx="5318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Воспитанники ежегодно одерживают победы</a:t>
            </a:r>
          </a:p>
          <a:p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в районных конкурсах </a:t>
            </a:r>
            <a:endParaRPr lang="ru-RU" sz="2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2" descr="F:\Воспитатели\DSC03263.JPG"/>
          <p:cNvPicPr>
            <a:picLocks noChangeAspect="1" noChangeArrowheads="1"/>
          </p:cNvPicPr>
          <p:nvPr/>
        </p:nvPicPr>
        <p:blipFill>
          <a:blip r:embed="rId7" cstate="print"/>
          <a:srcRect l="12963" t="2391" r="12963"/>
          <a:stretch>
            <a:fillRect/>
          </a:stretch>
        </p:blipFill>
        <p:spPr bwMode="auto">
          <a:xfrm>
            <a:off x="2204864" y="2843808"/>
            <a:ext cx="2724619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 l="1862" t="11769" r="4050" b="40501"/>
          <a:stretch>
            <a:fillRect/>
          </a:stretch>
        </p:blipFill>
        <p:spPr bwMode="auto">
          <a:xfrm>
            <a:off x="3645024" y="1115615"/>
            <a:ext cx="3212976" cy="2448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lum bright="-30000" contrast="30000"/>
          </a:blip>
          <a:srcRect t="8587" b="42999"/>
          <a:stretch>
            <a:fillRect/>
          </a:stretch>
        </p:blipFill>
        <p:spPr bwMode="auto">
          <a:xfrm>
            <a:off x="0" y="1115616"/>
            <a:ext cx="3501008" cy="2423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260648" y="3563888"/>
            <a:ext cx="6201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80-е годы. </a:t>
            </a: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проводит физкультурные занятия.</a:t>
            </a:r>
            <a:endParaRPr lang="ru-RU" sz="1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95536"/>
            <a:ext cx="6669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Успехи в физическом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воспитании зависят от грамотно выстроенной системы физкультурно-оздоровительной работы 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4" descr="G:\флаж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4" y="4139952"/>
            <a:ext cx="2773367" cy="19363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 descr="G:\1aMspaiIths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389"/>
          <a:stretch>
            <a:fillRect/>
          </a:stretch>
        </p:blipFill>
        <p:spPr bwMode="auto">
          <a:xfrm>
            <a:off x="3717032" y="4139952"/>
            <a:ext cx="2569488" cy="1954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3" descr="G:\QNjK9mMonH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712" y="6804248"/>
            <a:ext cx="2784308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 12"/>
          <p:cNvSpPr/>
          <p:nvPr/>
        </p:nvSpPr>
        <p:spPr>
          <a:xfrm>
            <a:off x="548680" y="6156176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Образовательную деятельность по физическому развитию проводит инструктор по физической культуре Антонова Н.В.</a:t>
            </a:r>
            <a:endParaRPr lang="ru-RU" sz="1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17032" y="7020272"/>
            <a:ext cx="2520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Физкультурный зал оснащен  современным оборудованием и  инвентарем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625</Words>
  <Application>Microsoft Office PowerPoint</Application>
  <PresentationFormat>Экран (4:3)</PresentationFormat>
  <Paragraphs>116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Хроника дошкольного образовательного учреждения  «От прошлого к будущему»</vt:lpstr>
      <vt:lpstr>       Из истории МДОУ №25</vt:lpstr>
      <vt:lpstr>Слайд 3</vt:lpstr>
      <vt:lpstr>Слайд 4</vt:lpstr>
      <vt:lpstr>ФУНКЦИОНИРОВНИЕ</vt:lpstr>
      <vt:lpstr>Слайд 6</vt:lpstr>
      <vt:lpstr>                  Основные задачи </vt:lpstr>
      <vt:lpstr>Слайд 8</vt:lpstr>
      <vt:lpstr>Слайд 9</vt:lpstr>
      <vt:lpstr>Слайд 10</vt:lpstr>
      <vt:lpstr>Слайд 11</vt:lpstr>
      <vt:lpstr>1977 год</vt:lpstr>
      <vt:lpstr>1999 год</vt:lpstr>
      <vt:lpstr>2000 год</vt:lpstr>
      <vt:lpstr>Слайд 15</vt:lpstr>
      <vt:lpstr>Складывались традиции</vt:lpstr>
      <vt:lpstr>Взаимодействие с  социальными партнёрами</vt:lpstr>
      <vt:lpstr>Слайд 18</vt:lpstr>
      <vt:lpstr>        2012 год </vt:lpstr>
      <vt:lpstr>Слайд 20</vt:lpstr>
      <vt:lpstr>Укрепление материально-технической базы  и совершенствование условий  образовательного процесса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«Образовательные организации.  От прошлого к будущему»</dc:title>
  <dc:creator>Татьяна Тертычная</dc:creator>
  <cp:lastModifiedBy>детскийсад</cp:lastModifiedBy>
  <cp:revision>100</cp:revision>
  <dcterms:created xsi:type="dcterms:W3CDTF">2018-09-10T10:09:56Z</dcterms:created>
  <dcterms:modified xsi:type="dcterms:W3CDTF">2018-09-11T15:00:33Z</dcterms:modified>
</cp:coreProperties>
</file>