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71" r:id="rId4"/>
    <p:sldId id="269" r:id="rId5"/>
    <p:sldId id="270" r:id="rId6"/>
    <p:sldId id="261" r:id="rId7"/>
    <p:sldId id="268" r:id="rId8"/>
    <p:sldId id="264" r:id="rId9"/>
    <p:sldId id="262" r:id="rId10"/>
    <p:sldId id="263" r:id="rId11"/>
    <p:sldId id="257" r:id="rId12"/>
    <p:sldId id="265" r:id="rId13"/>
    <p:sldId id="277" r:id="rId14"/>
    <p:sldId id="266" r:id="rId15"/>
    <p:sldId id="275" r:id="rId16"/>
    <p:sldId id="273" r:id="rId17"/>
    <p:sldId id="274" r:id="rId18"/>
    <p:sldId id="267" r:id="rId19"/>
    <p:sldId id="278" r:id="rId20"/>
  </p:sldIdLst>
  <p:sldSz cx="6858000" cy="9144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660"/>
  </p:normalViewPr>
  <p:slideViewPr>
    <p:cSldViewPr>
      <p:cViewPr varScale="1">
        <p:scale>
          <a:sx n="51" d="100"/>
          <a:sy n="51" d="100"/>
        </p:scale>
        <p:origin x="-2280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C:\Users\2-ая ст.группа\Desktop\для Истории ДС\2hd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4775200" y="-1303338"/>
            <a:ext cx="16408400" cy="1175067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00" t="-399" r="12201" b="5200"/>
          <a:stretch/>
        </p:blipFill>
        <p:spPr>
          <a:xfrm>
            <a:off x="3214686" y="5786446"/>
            <a:ext cx="3186051" cy="27449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457" t="24801" r="19012" b="3801"/>
          <a:stretch/>
        </p:blipFill>
        <p:spPr>
          <a:xfrm>
            <a:off x="3500438" y="2071670"/>
            <a:ext cx="2857519" cy="28585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15" t="19497" r="2464" b="5114"/>
          <a:stretch/>
        </p:blipFill>
        <p:spPr>
          <a:xfrm>
            <a:off x="357166" y="928662"/>
            <a:ext cx="2898753" cy="31327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762" t="17824" r="26274"/>
          <a:stretch/>
        </p:blipFill>
        <p:spPr>
          <a:xfrm>
            <a:off x="428604" y="4929190"/>
            <a:ext cx="2314734" cy="31727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428604" y="8143900"/>
            <a:ext cx="2237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Воспитатель </a:t>
            </a:r>
            <a:r>
              <a:rPr lang="ru-RU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Чекмазова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Н.А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86124" y="8501090"/>
            <a:ext cx="327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Воспитатель </a:t>
            </a:r>
            <a:r>
              <a:rPr lang="ru-RU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Санчук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Н.А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480" y="4143372"/>
            <a:ext cx="2369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Воспитатель </a:t>
            </a:r>
            <a:r>
              <a:rPr lang="ru-RU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Бабичева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Н.И.</a:t>
            </a:r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31669" y="4929190"/>
            <a:ext cx="3526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Воспитатели </a:t>
            </a:r>
            <a:r>
              <a:rPr lang="ru-RU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Чекмазова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Н.А., </a:t>
            </a:r>
            <a:r>
              <a:rPr lang="ru-RU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Чернавская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Н.И. </a:t>
            </a:r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 rot="1453464">
            <a:off x="1728645" y="896005"/>
            <a:ext cx="470896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Праздник масленицы 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444937">
            <a:off x="5626993" y="217043"/>
            <a:ext cx="117541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Март</a:t>
            </a:r>
            <a:endParaRPr lang="ru-RU" sz="28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159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" y="1258338"/>
            <a:ext cx="3068010" cy="23010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73" y="1961013"/>
            <a:ext cx="3275471" cy="24566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78" y="3982467"/>
            <a:ext cx="3212973" cy="24097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02" y="5070318"/>
            <a:ext cx="3525011" cy="26437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 flipH="1">
            <a:off x="199020" y="6545546"/>
            <a:ext cx="3050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Инструктор по физической культуре Антонова Н.В.</a:t>
            </a:r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309459">
            <a:off x="2912851" y="1030946"/>
            <a:ext cx="295702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Мультдиаль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508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ocuments\туристята\IMG_20170720_101617.jpg"/>
          <p:cNvPicPr/>
          <p:nvPr/>
        </p:nvPicPr>
        <p:blipFill rotWithShape="1">
          <a:blip r:embed="rId2" cstate="print"/>
          <a:srcRect t="19339" b="24914"/>
          <a:stretch/>
        </p:blipFill>
        <p:spPr bwMode="auto">
          <a:xfrm>
            <a:off x="538395" y="4625369"/>
            <a:ext cx="2674623" cy="31925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40999" t="32281" r="33398" b="20469"/>
          <a:stretch/>
        </p:blipFill>
        <p:spPr>
          <a:xfrm>
            <a:off x="3571876" y="5143504"/>
            <a:ext cx="2816015" cy="30868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l="30630" t="32281" r="34504" b="26375"/>
          <a:stretch/>
        </p:blipFill>
        <p:spPr>
          <a:xfrm>
            <a:off x="252020" y="1475656"/>
            <a:ext cx="3128366" cy="23994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95" r="26549"/>
          <a:stretch/>
        </p:blipFill>
        <p:spPr>
          <a:xfrm>
            <a:off x="3571876" y="1857356"/>
            <a:ext cx="2962121" cy="24007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3571876" y="828677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Параллельная переправа</a:t>
            </a:r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-39924" y="3886454"/>
            <a:ext cx="3712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Педагог-психолог </a:t>
            </a:r>
          </a:p>
          <a:p>
            <a:pPr algn="ctr"/>
            <a:r>
              <a:rPr lang="ru-RU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Клюкова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А.А. </a:t>
            </a:r>
          </a:p>
        </p:txBody>
      </p:sp>
      <p:sp>
        <p:nvSpPr>
          <p:cNvPr id="12" name="TextBox 11"/>
          <p:cNvSpPr txBox="1"/>
          <p:nvPr/>
        </p:nvSpPr>
        <p:spPr>
          <a:xfrm rot="1394180">
            <a:off x="1287460" y="610570"/>
            <a:ext cx="401352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Туристический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квест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671357" y="7855547"/>
            <a:ext cx="2535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Воспитатель </a:t>
            </a:r>
            <a:r>
              <a:rPr lang="ru-RU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Лукьянчук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Н.В. </a:t>
            </a:r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876" y="4286248"/>
            <a:ext cx="2962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Воспитатель </a:t>
            </a:r>
          </a:p>
          <a:p>
            <a:pPr algn="ctr"/>
            <a:r>
              <a:rPr lang="ru-RU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Арянина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В.В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198677">
            <a:off x="5696332" y="192225"/>
            <a:ext cx="121739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Июль</a:t>
            </a:r>
            <a:endParaRPr lang="ru-RU" sz="28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329476">
            <a:off x="2195611" y="1041968"/>
            <a:ext cx="4072518" cy="31817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 люблю Узловую!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lum bright="20000"/>
          </a:blip>
          <a:srcRect l="30167" t="31250" r="31333" b="21024"/>
          <a:stretch/>
        </p:blipFill>
        <p:spPr>
          <a:xfrm>
            <a:off x="3408938" y="2054603"/>
            <a:ext cx="3086310" cy="21510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lum bright="10000"/>
          </a:blip>
          <a:srcRect l="35611" t="29329" r="36164" b="34250"/>
          <a:stretch/>
        </p:blipFill>
        <p:spPr>
          <a:xfrm>
            <a:off x="188640" y="5173887"/>
            <a:ext cx="3591641" cy="2605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lum bright="10000"/>
          </a:blip>
          <a:srcRect l="28416" t="30313" r="33397" b="20469"/>
          <a:stretch/>
        </p:blipFill>
        <p:spPr>
          <a:xfrm>
            <a:off x="3212976" y="4541633"/>
            <a:ext cx="3282272" cy="2378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Прямоугольник 8"/>
          <p:cNvSpPr/>
          <p:nvPr/>
        </p:nvSpPr>
        <p:spPr>
          <a:xfrm>
            <a:off x="1059476" y="7925949"/>
            <a:ext cx="46989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Воспитатель </a:t>
            </a:r>
            <a:r>
              <a:rPr lang="ru-RU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Ганаза</a:t>
            </a:r>
            <a:r>
              <a:rPr lang="ru-RU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Т.Н. с </a:t>
            </a:r>
            <a:r>
              <a:rPr lang="ru-RU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детьми старшей группы в музее локомотивного депо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1358387"/>
            <a:ext cx="3220298" cy="2148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202230" y="3592372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Выступление воспитанников детского сада на юбилее города</a:t>
            </a:r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310497">
            <a:off x="5585757" y="197378"/>
            <a:ext cx="132745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Август</a:t>
            </a:r>
            <a:endParaRPr lang="ru-RU" sz="32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436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788024530"/>
              </p:ext>
            </p:extLst>
          </p:nvPr>
        </p:nvGraphicFramePr>
        <p:xfrm>
          <a:off x="285728" y="1928794"/>
          <a:ext cx="6254452" cy="69674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27226">
                  <a:extLst>
                    <a:ext uri="{9D8B030D-6E8A-4147-A177-3AD203B41FA5}">
                      <a16:colId xmlns="" xmlns:a16="http://schemas.microsoft.com/office/drawing/2014/main" val="2330043786"/>
                    </a:ext>
                  </a:extLst>
                </a:gridCol>
                <a:gridCol w="3127226">
                  <a:extLst>
                    <a:ext uri="{9D8B030D-6E8A-4147-A177-3AD203B41FA5}">
                      <a16:colId xmlns="" xmlns:a16="http://schemas.microsoft.com/office/drawing/2014/main" val="2407899093"/>
                    </a:ext>
                  </a:extLst>
                </a:gridCol>
              </a:tblGrid>
              <a:tr h="862451"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cap="none" spc="0" dirty="0" smtClean="0">
                          <a:ln w="24500" cmpd="dbl">
                            <a:solidFill>
                              <a:schemeClr val="accent2">
                                <a:shade val="85000"/>
                                <a:satMod val="155000"/>
                              </a:schemeClr>
                            </a:solidFill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7020000" algn="tl">
                              <a:srgbClr val="000000">
                                <a:alpha val="35000"/>
                              </a:srgbClr>
                            </a:outerShdw>
                          </a:effectLst>
                        </a:rPr>
                        <a:t>2013-2014</a:t>
                      </a:r>
                      <a:endParaRPr lang="ru-RU" sz="2800" b="1" cap="none" spc="0" dirty="0">
                        <a:ln w="24500" cmpd="dbl">
                          <a:solidFill>
                            <a:schemeClr val="accent2">
                              <a:shade val="85000"/>
                              <a:satMod val="155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chemeClr val="bg1"/>
                        </a:solidFill>
                        <a:effectLst>
                          <a:outerShdw blurRad="38100" dist="38100" dir="7020000" algn="tl">
                            <a:srgbClr val="000000">
                              <a:alpha val="35000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2469753"/>
                  </a:ext>
                </a:extLst>
              </a:tr>
              <a:tr h="862451">
                <a:tc>
                  <a:txBody>
                    <a:bodyPr/>
                    <a:lstStyle/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Районный конкурс» на лучший</a:t>
                      </a:r>
                      <a:r>
                        <a:rPr lang="ru-RU" sz="2000" b="1" cap="none" spc="0" baseline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 мини музей»</a:t>
                      </a:r>
                      <a:endParaRPr lang="ru-RU" sz="2000" b="1" cap="none" spc="0" dirty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3 место</a:t>
                      </a:r>
                      <a:endParaRPr lang="ru-RU" sz="2000" b="1" cap="none" spc="0" dirty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906089523"/>
                  </a:ext>
                </a:extLst>
              </a:tr>
              <a:tr h="862451">
                <a:tc>
                  <a:txBody>
                    <a:bodyPr/>
                    <a:lstStyle/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Православный фестиваль «Красота божьего мира»</a:t>
                      </a:r>
                      <a:endParaRPr lang="ru-RU" sz="2000" b="1" cap="none" spc="0" dirty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Победа в номинации</a:t>
                      </a:r>
                      <a:r>
                        <a:rPr lang="ru-RU" sz="2000" b="1" cap="none" spc="0" baseline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 «Декоративно-прикладное творчество»</a:t>
                      </a:r>
                    </a:p>
                    <a:p>
                      <a:pPr algn="ctr"/>
                      <a:r>
                        <a:rPr lang="ru-RU" sz="2000" b="1" cap="none" spc="0" baseline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Призеры в номинации «Вокал»</a:t>
                      </a:r>
                      <a:endParaRPr lang="ru-RU" sz="2000" b="1" cap="none" spc="0" dirty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015690308"/>
                  </a:ext>
                </a:extLst>
              </a:tr>
              <a:tr h="862451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kern="1200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Данилина Наталья Васильевна</a:t>
                      </a:r>
                      <a:endParaRPr lang="ru-RU" sz="2000" b="1" i="0" kern="1200" cap="none" spc="0" dirty="0" smtClean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000" b="1" i="1" kern="1200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заместитель заведующего по </a:t>
                      </a:r>
                      <a:r>
                        <a:rPr lang="ru-RU" sz="2000" b="1" i="1" kern="1200" cap="none" spc="0" dirty="0" err="1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ВиМР</a:t>
                      </a:r>
                      <a:endParaRPr lang="ru-RU" sz="2000" b="1" cap="none" spc="0" dirty="0" smtClean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Победа в Международном конкурсе «Педсовет»</a:t>
                      </a:r>
                    </a:p>
                    <a:p>
                      <a:pPr algn="ctr"/>
                      <a:endParaRPr lang="ru-RU" sz="2000" b="1" cap="none" spc="0" dirty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55387763"/>
                  </a:ext>
                </a:extLst>
              </a:tr>
              <a:tr h="862451">
                <a:tc>
                  <a:txBody>
                    <a:bodyPr/>
                    <a:lstStyle/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Международный интеллектуальный конкурс «День животных»</a:t>
                      </a:r>
                      <a:endParaRPr lang="ru-RU" sz="2000" b="1" cap="none" spc="0" dirty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1, 2, 3 места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72573027"/>
                  </a:ext>
                </a:extLst>
              </a:tr>
              <a:tr h="862451">
                <a:tc>
                  <a:txBody>
                    <a:bodyPr/>
                    <a:lstStyle/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Международный интеллектуальный конкурс «С новым годом»</a:t>
                      </a:r>
                      <a:endParaRPr lang="ru-RU" sz="2000" b="1" cap="none" spc="0" dirty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1, 2 места</a:t>
                      </a:r>
                    </a:p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Воспитанники старшего дошкольного возраста</a:t>
                      </a:r>
                      <a:endParaRPr lang="ru-RU" sz="2000" b="1" cap="none" spc="0" dirty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26493056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384606">
            <a:off x="888440" y="392073"/>
            <a:ext cx="6172200" cy="1524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Наши достижения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221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86926" y="6144670"/>
            <a:ext cx="2997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11319079"/>
              </p:ext>
            </p:extLst>
          </p:nvPr>
        </p:nvGraphicFramePr>
        <p:xfrm>
          <a:off x="428604" y="1785918"/>
          <a:ext cx="6110426" cy="70835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8098">
                  <a:extLst>
                    <a:ext uri="{9D8B030D-6E8A-4147-A177-3AD203B41FA5}">
                      <a16:colId xmlns="" xmlns:a16="http://schemas.microsoft.com/office/drawing/2014/main" val="3040358074"/>
                    </a:ext>
                  </a:extLst>
                </a:gridCol>
                <a:gridCol w="2952328">
                  <a:extLst>
                    <a:ext uri="{9D8B030D-6E8A-4147-A177-3AD203B41FA5}">
                      <a16:colId xmlns="" xmlns:a16="http://schemas.microsoft.com/office/drawing/2014/main" val="80988267"/>
                    </a:ext>
                  </a:extLst>
                </a:gridCol>
              </a:tblGrid>
              <a:tr h="504056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cap="none" spc="0" dirty="0" smtClean="0">
                          <a:ln w="24500" cmpd="dbl">
                            <a:solidFill>
                              <a:schemeClr val="accent2">
                                <a:shade val="85000"/>
                                <a:satMod val="155000"/>
                              </a:schemeClr>
                            </a:solidFill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7020000" algn="tl">
                              <a:srgbClr val="000000">
                                <a:alpha val="35000"/>
                              </a:srgbClr>
                            </a:outerShdw>
                          </a:effectLst>
                        </a:rPr>
                        <a:t>2014-2015</a:t>
                      </a:r>
                      <a:endParaRPr lang="ru-RU" sz="2000" b="1" cap="none" spc="0" dirty="0">
                        <a:ln w="24500" cmpd="dbl">
                          <a:solidFill>
                            <a:schemeClr val="accent2">
                              <a:shade val="85000"/>
                              <a:satMod val="155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chemeClr val="bg1"/>
                        </a:solidFill>
                        <a:effectLst>
                          <a:outerShdw blurRad="38100" dist="38100" dir="7020000" algn="tl">
                            <a:srgbClr val="000000">
                              <a:alpha val="35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13846508"/>
                  </a:ext>
                </a:extLst>
              </a:tr>
              <a:tr h="1032115">
                <a:tc>
                  <a:txBody>
                    <a:bodyPr/>
                    <a:lstStyle/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Районный фестиваль детского творчества «Маленькие чудеса»</a:t>
                      </a:r>
                      <a:endParaRPr lang="ru-RU" sz="2000" b="1" cap="none" spc="0" dirty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2 место </a:t>
                      </a:r>
                    </a:p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Номинация</a:t>
                      </a:r>
                      <a:r>
                        <a:rPr lang="ru-RU" sz="2000" b="1" cap="none" spc="0" baseline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 «</a:t>
                      </a:r>
                      <a:r>
                        <a:rPr lang="ru-RU" sz="2000" b="1" cap="none" spc="0" baseline="0" dirty="0" err="1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Музицирование</a:t>
                      </a:r>
                      <a:r>
                        <a:rPr lang="ru-RU" sz="2000" b="1" cap="none" spc="0" baseline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»</a:t>
                      </a:r>
                      <a:endParaRPr lang="ru-RU" sz="2000" b="1" cap="none" spc="0" dirty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663722257"/>
                  </a:ext>
                </a:extLst>
              </a:tr>
              <a:tr h="1536170">
                <a:tc>
                  <a:txBody>
                    <a:bodyPr/>
                    <a:lstStyle/>
                    <a:p>
                      <a:pPr algn="ctr"/>
                      <a:r>
                        <a:rPr lang="en-US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XIII </a:t>
                      </a:r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Всероссийский конкурс «</a:t>
                      </a:r>
                      <a:r>
                        <a:rPr lang="ru-RU" sz="2000" b="1" cap="none" spc="0" dirty="0" err="1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Талантоха</a:t>
                      </a:r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»</a:t>
                      </a:r>
                    </a:p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Педагог </a:t>
                      </a:r>
                      <a:r>
                        <a:rPr lang="ru-RU" sz="2000" b="1" cap="none" spc="0" baseline="0" dirty="0" err="1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Крикова</a:t>
                      </a:r>
                      <a:r>
                        <a:rPr lang="ru-RU" sz="2000" b="1" cap="none" spc="0" baseline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 В.Н.</a:t>
                      </a:r>
                    </a:p>
                    <a:p>
                      <a:pPr algn="ctr"/>
                      <a:r>
                        <a:rPr lang="ru-RU" sz="2000" b="1" cap="none" spc="0" baseline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Воспитатель </a:t>
                      </a:r>
                      <a:r>
                        <a:rPr lang="ru-RU" sz="2000" b="1" cap="none" spc="0" baseline="0" dirty="0" err="1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Бабичева</a:t>
                      </a:r>
                      <a:r>
                        <a:rPr lang="ru-RU" sz="2000" b="1" cap="none" spc="0" baseline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 Н.И.</a:t>
                      </a:r>
                    </a:p>
                    <a:p>
                      <a:pPr algn="ctr"/>
                      <a:r>
                        <a:rPr lang="ru-RU" sz="2000" b="1" cap="none" spc="0" dirty="0" err="1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Зам.зав</a:t>
                      </a:r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. Данилина Н.В.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Номинация</a:t>
                      </a:r>
                      <a:r>
                        <a:rPr lang="ru-RU" sz="2000" b="1" cap="none" spc="0" baseline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 </a:t>
                      </a:r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«методические разработки педагога»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 1 место</a:t>
                      </a:r>
                    </a:p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Лауреат</a:t>
                      </a:r>
                    </a:p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Лауреат</a:t>
                      </a:r>
                      <a:endParaRPr lang="ru-RU" sz="2000" b="1" cap="none" spc="0" dirty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47357202"/>
                  </a:ext>
                </a:extLst>
              </a:tr>
              <a:tr h="38404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cap="none" spc="0" dirty="0" smtClean="0">
                          <a:ln w="24500" cmpd="dbl">
                            <a:solidFill>
                              <a:schemeClr val="accent2">
                                <a:shade val="85000"/>
                                <a:satMod val="155000"/>
                              </a:schemeClr>
                            </a:solidFill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7020000" algn="tl">
                              <a:srgbClr val="000000">
                                <a:alpha val="35000"/>
                              </a:srgbClr>
                            </a:outerShdw>
                          </a:effectLst>
                        </a:rPr>
                        <a:t>2016-2017</a:t>
                      </a:r>
                      <a:endParaRPr lang="ru-RU" sz="2000" b="1" cap="none" spc="0" dirty="0">
                        <a:ln w="24500" cmpd="dbl">
                          <a:solidFill>
                            <a:schemeClr val="accent2">
                              <a:shade val="85000"/>
                              <a:satMod val="155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chemeClr val="bg1"/>
                        </a:solidFill>
                        <a:effectLst>
                          <a:outerShdw blurRad="38100" dist="38100" dir="7020000" algn="tl">
                            <a:srgbClr val="000000">
                              <a:alpha val="35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9595842"/>
                  </a:ext>
                </a:extLst>
              </a:tr>
              <a:tr h="1032115">
                <a:tc>
                  <a:txBody>
                    <a:bodyPr/>
                    <a:lstStyle/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Районные конкурсы:</a:t>
                      </a:r>
                    </a:p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«Маленькие чудеса»</a:t>
                      </a:r>
                    </a:p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«Болдинская осень»</a:t>
                      </a:r>
                    </a:p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«Спартакиада дошкольников»</a:t>
                      </a:r>
                    </a:p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«За нами</a:t>
                      </a:r>
                      <a:r>
                        <a:rPr lang="ru-RU" sz="2000" b="1" cap="none" spc="0" baseline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 Москва</a:t>
                      </a:r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»</a:t>
                      </a:r>
                      <a:endParaRPr lang="ru-RU" sz="2000" b="1" cap="none" spc="0" dirty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b="1" cap="none" spc="0" dirty="0" smtClean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2 место «</a:t>
                      </a:r>
                      <a:r>
                        <a:rPr lang="ru-RU" sz="2000" b="1" cap="none" spc="0" dirty="0" err="1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Музицирование</a:t>
                      </a:r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»</a:t>
                      </a:r>
                    </a:p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2 место</a:t>
                      </a:r>
                    </a:p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3 место</a:t>
                      </a:r>
                    </a:p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2 и 3 места</a:t>
                      </a:r>
                      <a:endParaRPr lang="ru-RU" sz="2000" b="1" cap="none" spc="0" dirty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986257349"/>
                  </a:ext>
                </a:extLst>
              </a:tr>
              <a:tr h="1032115">
                <a:tc>
                  <a:txBody>
                    <a:bodyPr/>
                    <a:lstStyle/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Районный конкурс скворечников «Не оставим без дворца ни синицу, ни скворца»</a:t>
                      </a:r>
                      <a:endParaRPr lang="ru-RU" sz="2000" b="1" cap="none" spc="0" dirty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1 место</a:t>
                      </a:r>
                      <a:endParaRPr lang="ru-RU" sz="2000" b="1" cap="none" spc="0" dirty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394485324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 rot="1336074">
            <a:off x="958511" y="387685"/>
            <a:ext cx="6172200" cy="1524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Наши достижения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716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902554225"/>
              </p:ext>
            </p:extLst>
          </p:nvPr>
        </p:nvGraphicFramePr>
        <p:xfrm>
          <a:off x="332656" y="2346819"/>
          <a:ext cx="6326460" cy="58060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63230">
                  <a:extLst>
                    <a:ext uri="{9D8B030D-6E8A-4147-A177-3AD203B41FA5}">
                      <a16:colId xmlns="" xmlns:a16="http://schemas.microsoft.com/office/drawing/2014/main" val="2098496119"/>
                    </a:ext>
                  </a:extLst>
                </a:gridCol>
                <a:gridCol w="3163230">
                  <a:extLst>
                    <a:ext uri="{9D8B030D-6E8A-4147-A177-3AD203B41FA5}">
                      <a16:colId xmlns="" xmlns:a16="http://schemas.microsoft.com/office/drawing/2014/main" val="3234686947"/>
                    </a:ext>
                  </a:extLst>
                </a:gridCol>
              </a:tblGrid>
              <a:tr h="666511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cap="none" spc="0" dirty="0" smtClean="0">
                          <a:ln w="24500" cmpd="dbl">
                            <a:solidFill>
                              <a:schemeClr val="accent2">
                                <a:shade val="85000"/>
                                <a:satMod val="155000"/>
                              </a:schemeClr>
                            </a:solidFill>
                            <a:prstDash val="solid"/>
                            <a:miter lim="800000"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7020000" algn="tl">
                              <a:srgbClr val="000000">
                                <a:alpha val="35000"/>
                              </a:srgbClr>
                            </a:outerShdw>
                          </a:effectLst>
                        </a:rPr>
                        <a:t>2017-2018</a:t>
                      </a:r>
                      <a:endParaRPr lang="ru-RU" sz="2000" b="1" cap="none" spc="0" dirty="0">
                        <a:ln w="24500" cmpd="dbl">
                          <a:solidFill>
                            <a:schemeClr val="accent2">
                              <a:shade val="85000"/>
                              <a:satMod val="155000"/>
                            </a:schemeClr>
                          </a:solidFill>
                          <a:prstDash val="solid"/>
                          <a:miter lim="800000"/>
                        </a:ln>
                        <a:solidFill>
                          <a:schemeClr val="bg1"/>
                        </a:solidFill>
                        <a:effectLst>
                          <a:outerShdw blurRad="38100" dist="38100" dir="7020000" algn="tl">
                            <a:srgbClr val="000000">
                              <a:alpha val="35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72114260"/>
                  </a:ext>
                </a:extLst>
              </a:tr>
              <a:tr h="206979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Муниципальный этап регионального конкурса</a:t>
                      </a:r>
                      <a:endParaRPr lang="ru-RU" sz="1800" b="1" cap="none" spc="0" dirty="0" smtClean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по пожарной безопасности</a:t>
                      </a:r>
                      <a:endParaRPr lang="ru-RU" sz="1800" b="1" cap="none" spc="0" dirty="0" smtClean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1 место </a:t>
                      </a:r>
                      <a:endParaRPr lang="ru-RU" sz="1800" b="1" cap="none" spc="0" dirty="0" smtClean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Воспитатель –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cap="none" spc="0" dirty="0" err="1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Ганаза</a:t>
                      </a:r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 Т.Н.</a:t>
                      </a:r>
                      <a:endParaRPr lang="ru-RU" sz="2000" b="1" cap="none" spc="0" dirty="0" smtClean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2000" b="1" cap="none" spc="0" dirty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197899980"/>
                  </a:ext>
                </a:extLst>
              </a:tr>
              <a:tr h="1351665">
                <a:tc>
                  <a:txBody>
                    <a:bodyPr/>
                    <a:lstStyle/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cs typeface="Arial" pitchFamily="34" charset="0"/>
                        </a:rPr>
                        <a:t>Международный конкурс «Твори! Участвуй! Побеждай!»</a:t>
                      </a:r>
                      <a:endParaRPr lang="ru-RU" sz="2000" b="1" cap="none" spc="0" dirty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cs typeface="Arial" pitchFamily="34" charset="0"/>
                        </a:rPr>
                        <a:t>2 и 3 места</a:t>
                      </a:r>
                    </a:p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cs typeface="Arial" pitchFamily="34" charset="0"/>
                        </a:rPr>
                        <a:t>Воспитатель –</a:t>
                      </a:r>
                    </a:p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b="1" cap="none" spc="0" dirty="0" err="1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cs typeface="Arial" pitchFamily="34" charset="0"/>
                        </a:rPr>
                        <a:t>Тертычная</a:t>
                      </a:r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cs typeface="Arial" pitchFamily="34" charset="0"/>
                        </a:rPr>
                        <a:t> Т.В.</a:t>
                      </a:r>
                      <a:endParaRPr lang="ru-RU" sz="2000" b="1" cap="none" spc="0" dirty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0537227"/>
                  </a:ext>
                </a:extLst>
              </a:tr>
              <a:tr h="17180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Районный конкурс скворечников «Не оставим без дворца ни синицу, ни скворца»</a:t>
                      </a:r>
                    </a:p>
                    <a:p>
                      <a:pPr algn="ctr"/>
                      <a:endParaRPr lang="ru-RU" sz="2000" b="1" cap="none" spc="0" dirty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cap="none" spc="0" dirty="0" smtClean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cs typeface="Arial" pitchFamily="34" charset="0"/>
                        </a:rPr>
                        <a:t>2 место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Воспитатель –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cap="none" spc="0" dirty="0" err="1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Ганаза</a:t>
                      </a:r>
                      <a:r>
                        <a:rPr lang="ru-RU" sz="2000" b="1" cap="none" spc="0" dirty="0" smtClean="0">
                          <a:ln w="1905"/>
                          <a:solidFill>
                            <a:schemeClr val="bg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 Т.Н.</a:t>
                      </a:r>
                      <a:endParaRPr lang="ru-RU" sz="2000" b="1" cap="none" spc="0" dirty="0" smtClean="0">
                        <a:ln w="1905"/>
                        <a:solidFill>
                          <a:schemeClr val="bg1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551535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 rot="1374999">
            <a:off x="2667111" y="1150798"/>
            <a:ext cx="385438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Наши достижения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375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326582">
            <a:off x="1112602" y="399005"/>
            <a:ext cx="6172200" cy="1524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Достижения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656" y="1907705"/>
            <a:ext cx="6172200" cy="288032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ОКТЯБРЬ 2017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Победа </a:t>
            </a:r>
            <a:r>
              <a:rPr lang="ru-RU" sz="20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ежегодном районом фестивале 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творчества педагогов и воспитанников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«Болдинская осень 2017»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Воспитанница – Яна Щербакова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Педагог – Татьяна Владимировна </a:t>
            </a:r>
            <a:r>
              <a:rPr lang="ru-RU" sz="20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Тертычная</a:t>
            </a:r>
            <a:endParaRPr lang="ru-RU" sz="20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 descr="C:\Users\детскийсад\Desktop\фото видео\Болдинская осень - 2017\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80" y="5397969"/>
            <a:ext cx="3240360" cy="22829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Users\детскийсад\Desktop\фото видео\Болдинская осень - 2017\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4685" y="5004048"/>
            <a:ext cx="2664296" cy="307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1297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338120">
            <a:off x="1305104" y="462093"/>
            <a:ext cx="6172200" cy="1524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Достижения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23728"/>
            <a:ext cx="6858000" cy="2654423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МАРТ 2018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Победа </a:t>
            </a:r>
            <a:r>
              <a:rPr lang="ru-RU" sz="20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IV Международном телевизионном конкурсе </a:t>
            </a: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20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Талант - 2018»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Дипломант I степени – воспитанница </a:t>
            </a:r>
            <a:endParaRPr lang="ru-RU" sz="20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Яна Щербакова</a:t>
            </a:r>
            <a:endParaRPr lang="ru-RU" sz="20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Педагог – Татьяна Владимировна </a:t>
            </a:r>
            <a:r>
              <a:rPr lang="ru-RU" sz="20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Тертычная</a:t>
            </a:r>
            <a:endParaRPr lang="ru-RU" sz="20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 descr="C:\Users\детскийсад\Desktop\загруженное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004048"/>
            <a:ext cx="5943600" cy="249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22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369997">
            <a:off x="2818162" y="941864"/>
            <a:ext cx="3662164" cy="82144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Наши достижения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0648" y="1206356"/>
            <a:ext cx="4209243" cy="4837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Апрель 2018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Троекратные </a:t>
            </a:r>
            <a:r>
              <a:rPr lang="ru-RU" sz="1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победители 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районного фестиваля </a:t>
            </a:r>
            <a:r>
              <a:rPr lang="ru-RU" sz="1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детского творчества </a:t>
            </a:r>
          </a:p>
          <a:p>
            <a:pPr algn="ctr">
              <a:lnSpc>
                <a:spcPct val="150000"/>
              </a:lnSpc>
            </a:pPr>
            <a:r>
              <a:rPr lang="ru-RU" sz="1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«Маленькие чудеса</a:t>
            </a:r>
            <a:r>
              <a:rPr lang="ru-RU" sz="1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Номинации: «Танцевальное творчество» - </a:t>
            </a:r>
            <a:r>
              <a:rPr lang="en-US" sz="1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 </a:t>
            </a:r>
            <a:r>
              <a:rPr lang="ru-RU" sz="1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место</a:t>
            </a:r>
            <a:endParaRPr lang="en-US" sz="1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Музицирование</a:t>
            </a:r>
            <a:r>
              <a:rPr lang="ru-RU" sz="1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- </a:t>
            </a:r>
            <a:r>
              <a:rPr lang="en-US" sz="1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</a:t>
            </a:r>
            <a:r>
              <a:rPr lang="ru-RU" sz="1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место</a:t>
            </a:r>
            <a:endParaRPr lang="en-US" sz="1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«Театрализованная деятельность» - </a:t>
            </a:r>
          </a:p>
          <a:p>
            <a:pPr algn="ctr">
              <a:lnSpc>
                <a:spcPct val="150000"/>
              </a:lnSpc>
            </a:pPr>
            <a:r>
              <a:rPr lang="en-US" sz="1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</a:t>
            </a:r>
            <a:r>
              <a:rPr lang="ru-RU" sz="1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место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endParaRPr lang="ru-RU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endParaRPr lang="ru-RU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29000" y="2411760"/>
            <a:ext cx="3429000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b="1" i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Педагоги – </a:t>
            </a:r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000"/>
              </a:spcAft>
            </a:pPr>
            <a:r>
              <a:rPr lang="ru-RU" b="1" i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В.Н.Крикова</a:t>
            </a:r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000"/>
              </a:spcAft>
            </a:pPr>
            <a:r>
              <a:rPr lang="ru-RU" b="1" i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Т.В.Тертычная</a:t>
            </a:r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000"/>
              </a:spcAft>
            </a:pPr>
            <a:r>
              <a:rPr lang="ru-RU" b="1" i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Н.В.Антонова</a:t>
            </a:r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000"/>
              </a:spcAft>
            </a:pPr>
            <a:r>
              <a:rPr lang="ru-RU" b="1" i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А.А.Клюкова</a:t>
            </a:r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детскийсад\Desktop\фото видео\Маленькие чудеса 2018\IMG_20180420_102233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3175" r="14286"/>
          <a:stretch>
            <a:fillRect/>
          </a:stretch>
        </p:blipFill>
        <p:spPr bwMode="auto">
          <a:xfrm>
            <a:off x="1340768" y="5148064"/>
            <a:ext cx="4464496" cy="3042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35718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2-ая ст.группа\Desktop\достижения\1ba8656c3c43ea1d5b6d4f1813ae08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333" r="4007"/>
          <a:stretch>
            <a:fillRect/>
          </a:stretch>
        </p:blipFill>
        <p:spPr bwMode="auto">
          <a:xfrm>
            <a:off x="548680" y="899592"/>
            <a:ext cx="299233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2-ая ст.группа\Desktop\достижения\79ac7d7a5cf412cf225609dbf5d066d4.JPG"/>
          <p:cNvPicPr>
            <a:picLocks noChangeAspect="1" noChangeArrowheads="1"/>
          </p:cNvPicPr>
          <p:nvPr/>
        </p:nvPicPr>
        <p:blipFill>
          <a:blip r:embed="rId3" cstate="print"/>
          <a:srcRect l="5758" t="13922" r="12078"/>
          <a:stretch>
            <a:fillRect/>
          </a:stretch>
        </p:blipFill>
        <p:spPr bwMode="auto">
          <a:xfrm>
            <a:off x="3717032" y="899592"/>
            <a:ext cx="2722080" cy="2228048"/>
          </a:xfrm>
          <a:prstGeom prst="rect">
            <a:avLst/>
          </a:prstGeom>
          <a:noFill/>
        </p:spPr>
      </p:pic>
      <p:pic>
        <p:nvPicPr>
          <p:cNvPr id="1028" name="Picture 4" descr="C:\Users\2-ая ст.группа\Desktop\достижения\DSC_03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80" y="6012160"/>
            <a:ext cx="3096345" cy="2064230"/>
          </a:xfrm>
          <a:prstGeom prst="rect">
            <a:avLst/>
          </a:prstGeom>
          <a:noFill/>
        </p:spPr>
      </p:pic>
      <p:pic>
        <p:nvPicPr>
          <p:cNvPr id="1029" name="Picture 5" descr="C:\Users\2-ая ст.группа\Desktop\достижения\9ea573682b2b16d3108fbcf024c2243c.JPG"/>
          <p:cNvPicPr>
            <a:picLocks noChangeAspect="1" noChangeArrowheads="1"/>
          </p:cNvPicPr>
          <p:nvPr/>
        </p:nvPicPr>
        <p:blipFill>
          <a:blip r:embed="rId5" cstate="print"/>
          <a:srcRect t="6580" b="7886"/>
          <a:stretch>
            <a:fillRect/>
          </a:stretch>
        </p:blipFill>
        <p:spPr bwMode="auto">
          <a:xfrm>
            <a:off x="4149080" y="3491880"/>
            <a:ext cx="2091082" cy="280831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7298" y="357158"/>
            <a:ext cx="471490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Чествование педагогов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30" name="Picture 6" descr="C:\Users\2-ая ст.группа\Desktop\достижения\DSC_0892.jpg"/>
          <p:cNvPicPr>
            <a:picLocks noChangeAspect="1" noChangeArrowheads="1"/>
          </p:cNvPicPr>
          <p:nvPr/>
        </p:nvPicPr>
        <p:blipFill>
          <a:blip r:embed="rId6" cstate="print"/>
          <a:srcRect l="9000" t="500" r="7000" b="18500"/>
          <a:stretch>
            <a:fillRect/>
          </a:stretch>
        </p:blipFill>
        <p:spPr bwMode="auto">
          <a:xfrm>
            <a:off x="4077072" y="6588224"/>
            <a:ext cx="2232248" cy="1435016"/>
          </a:xfrm>
          <a:prstGeom prst="rect">
            <a:avLst/>
          </a:prstGeom>
          <a:noFill/>
        </p:spPr>
      </p:pic>
      <p:pic>
        <p:nvPicPr>
          <p:cNvPr id="3" name="Picture 2" descr="C:\Users\детскийсад\Desktop\324_17_49_25_SeLh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80" y="3491880"/>
            <a:ext cx="3057128" cy="22928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384168">
            <a:off x="928982" y="648333"/>
            <a:ext cx="6172200" cy="995539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Праздник весны и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красоты 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34" y="1420984"/>
            <a:ext cx="2993512" cy="20980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35611" t="34250" r="34503" b="22438"/>
          <a:stretch/>
        </p:blipFill>
        <p:spPr>
          <a:xfrm>
            <a:off x="3856969" y="2355304"/>
            <a:ext cx="2668375" cy="22193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33951" t="31298" r="36717" b="24406"/>
          <a:stretch/>
        </p:blipFill>
        <p:spPr>
          <a:xfrm>
            <a:off x="376861" y="4718586"/>
            <a:ext cx="3227074" cy="27399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l="32291" t="30313" r="34826" b="21454"/>
          <a:stretch/>
        </p:blipFill>
        <p:spPr>
          <a:xfrm>
            <a:off x="3856968" y="5691150"/>
            <a:ext cx="2773650" cy="24816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343103" y="7587333"/>
            <a:ext cx="3345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Воспитатель </a:t>
            </a:r>
            <a:r>
              <a:rPr lang="ru-RU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Арянина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В.В.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6847" y="4640828"/>
            <a:ext cx="3833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Воспитатель </a:t>
            </a:r>
            <a:r>
              <a:rPr lang="ru-RU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Тертычная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Т.В., инструктор по физической культуре Антонова Н.В.</a:t>
            </a:r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387" y="3640266"/>
            <a:ext cx="3571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Воспитатели </a:t>
            </a:r>
          </a:p>
          <a:p>
            <a:pPr algn="ctr"/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Бабушкина Е.С.,</a:t>
            </a:r>
          </a:p>
          <a:p>
            <a:pPr algn="ctr"/>
            <a:r>
              <a:rPr lang="ru-RU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Лукьянчук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Н.В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777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298675">
            <a:off x="1487062" y="560533"/>
            <a:ext cx="5005460" cy="107927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Неделя театра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3" y="1414138"/>
            <a:ext cx="3024051" cy="22680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00" t="20601" r="23751" b="15001"/>
          <a:stretch/>
        </p:blipFill>
        <p:spPr>
          <a:xfrm>
            <a:off x="3341004" y="5220072"/>
            <a:ext cx="3437208" cy="26798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801" t="6601" r="14301" b="15001"/>
          <a:stretch/>
        </p:blipFill>
        <p:spPr>
          <a:xfrm>
            <a:off x="3541676" y="1873625"/>
            <a:ext cx="3136617" cy="30284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01" t="35039" r="8001" b="2750"/>
          <a:stretch/>
        </p:blipFill>
        <p:spPr>
          <a:xfrm>
            <a:off x="277363" y="4042110"/>
            <a:ext cx="3057150" cy="3096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 flipH="1">
            <a:off x="106632" y="7246638"/>
            <a:ext cx="3234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Воспитатель </a:t>
            </a:r>
            <a:r>
              <a:rPr lang="ru-RU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Эттиль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С.И.,</a:t>
            </a:r>
          </a:p>
          <a:p>
            <a:pPr algn="ctr"/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Музыкальный руководитель </a:t>
            </a:r>
          </a:p>
          <a:p>
            <a:pPr algn="ctr"/>
            <a:r>
              <a:rPr lang="ru-RU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Крикова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В.Н.</a:t>
            </a:r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3798" y="7985302"/>
            <a:ext cx="2551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Воспитатели </a:t>
            </a:r>
            <a:r>
              <a:rPr lang="ru-RU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Чекмазова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Н.А., </a:t>
            </a:r>
            <a:r>
              <a:rPr lang="ru-RU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Бабичева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Н.И</a:t>
            </a:r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458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441843">
            <a:off x="1023554" y="495549"/>
            <a:ext cx="6172200" cy="1524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Космическое путешествие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02" t="5201" r="6951" b="12200"/>
          <a:stretch/>
        </p:blipFill>
        <p:spPr>
          <a:xfrm>
            <a:off x="1268760" y="4530308"/>
            <a:ext cx="5368868" cy="38164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27889" t="24703" r="30630" b="19961"/>
          <a:stretch/>
        </p:blipFill>
        <p:spPr>
          <a:xfrm>
            <a:off x="260648" y="1698078"/>
            <a:ext cx="4176464" cy="31323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 rot="1350756">
            <a:off x="5551122" y="266372"/>
            <a:ext cx="164307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Апрель</a:t>
            </a:r>
            <a:endParaRPr lang="ru-RU" sz="32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69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397911">
            <a:off x="646101" y="524419"/>
            <a:ext cx="7047783" cy="1524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«Не 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оставим без дворца ни синицу, ни скворца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!»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7309" t="32282" r="29523" b="16531"/>
          <a:stretch/>
        </p:blipFill>
        <p:spPr>
          <a:xfrm>
            <a:off x="332656" y="5436096"/>
            <a:ext cx="4131840" cy="27545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40038" t="29328" r="28970" b="23423"/>
          <a:stretch/>
        </p:blipFill>
        <p:spPr>
          <a:xfrm>
            <a:off x="332656" y="1546406"/>
            <a:ext cx="3816424" cy="32712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37825" t="24406" r="36164" b="20469"/>
          <a:stretch/>
        </p:blipFill>
        <p:spPr>
          <a:xfrm>
            <a:off x="3645024" y="2699792"/>
            <a:ext cx="2813438" cy="33521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134672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100" t="12201" r="22700"/>
          <a:stretch/>
        </p:blipFill>
        <p:spPr>
          <a:xfrm>
            <a:off x="390540" y="3995936"/>
            <a:ext cx="2624815" cy="33255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67" t="4296" r="11501" b="4445"/>
          <a:stretch/>
        </p:blipFill>
        <p:spPr>
          <a:xfrm>
            <a:off x="3210403" y="5416631"/>
            <a:ext cx="3489274" cy="23619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901" t="29467" r="24801"/>
          <a:stretch/>
        </p:blipFill>
        <p:spPr>
          <a:xfrm>
            <a:off x="3477260" y="2273985"/>
            <a:ext cx="3222416" cy="26470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354711">
            <a:off x="1274858" y="912460"/>
            <a:ext cx="6172200" cy="888803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Конкурс «Маленькие чудеса»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G:\ах вы сени.JPG"/>
          <p:cNvPicPr>
            <a:picLocks noChangeAspect="1" noChangeArrowheads="1"/>
          </p:cNvPicPr>
          <p:nvPr/>
        </p:nvPicPr>
        <p:blipFill>
          <a:blip r:embed="rId5" cstate="print"/>
          <a:srcRect l="10297" r="11441"/>
          <a:stretch>
            <a:fillRect/>
          </a:stretch>
        </p:blipFill>
        <p:spPr bwMode="auto">
          <a:xfrm>
            <a:off x="357166" y="1571604"/>
            <a:ext cx="2882428" cy="20717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39130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51" r="13250" b="9401"/>
          <a:stretch/>
        </p:blipFill>
        <p:spPr>
          <a:xfrm>
            <a:off x="462953" y="1331640"/>
            <a:ext cx="2916577" cy="28597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01" t="12201" r="17450" b="12200"/>
          <a:stretch/>
        </p:blipFill>
        <p:spPr>
          <a:xfrm>
            <a:off x="3643313" y="1928794"/>
            <a:ext cx="2956103" cy="24288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46" y="4716016"/>
            <a:ext cx="4606569" cy="34549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415278">
            <a:off x="2451845" y="626230"/>
            <a:ext cx="3375629" cy="1176729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День победы!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176323">
            <a:off x="5422789" y="117979"/>
            <a:ext cx="1109663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Май</a:t>
            </a:r>
            <a:endParaRPr lang="ru-RU" sz="32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569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00" r="4501" b="14278"/>
          <a:stretch/>
        </p:blipFill>
        <p:spPr>
          <a:xfrm>
            <a:off x="1052736" y="5148064"/>
            <a:ext cx="4358316" cy="3202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561" y="2077774"/>
            <a:ext cx="2626753" cy="35023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33397" t="26375" r="36164" b="18500"/>
          <a:stretch/>
        </p:blipFill>
        <p:spPr>
          <a:xfrm>
            <a:off x="369497" y="1475656"/>
            <a:ext cx="3182497" cy="3240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 rot="1372292">
            <a:off x="2312185" y="991472"/>
            <a:ext cx="373749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Парад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Юнармейцев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72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51" t="22001" r="14300"/>
          <a:stretch/>
        </p:blipFill>
        <p:spPr>
          <a:xfrm>
            <a:off x="156060" y="4229770"/>
            <a:ext cx="4648279" cy="36095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865" r="7973"/>
          <a:stretch/>
        </p:blipFill>
        <p:spPr>
          <a:xfrm>
            <a:off x="3717032" y="2267744"/>
            <a:ext cx="2880320" cy="24140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33" r="2168"/>
          <a:stretch/>
        </p:blipFill>
        <p:spPr>
          <a:xfrm>
            <a:off x="476670" y="1331640"/>
            <a:ext cx="2952329" cy="25475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 rot="1443368">
            <a:off x="2259262" y="1017686"/>
            <a:ext cx="397750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Выпускные вечера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851" b="22848"/>
          <a:stretch/>
        </p:blipFill>
        <p:spPr>
          <a:xfrm>
            <a:off x="2780928" y="6643796"/>
            <a:ext cx="3621181" cy="22021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 rot="1258171">
            <a:off x="5668992" y="208345"/>
            <a:ext cx="116359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Июнь</a:t>
            </a:r>
            <a:endParaRPr lang="ru-RU" sz="28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103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471</Words>
  <Application>Microsoft Office PowerPoint</Application>
  <PresentationFormat>Экран (4:3)</PresentationFormat>
  <Paragraphs>125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Праздник весны и красоты </vt:lpstr>
      <vt:lpstr>Неделя театра</vt:lpstr>
      <vt:lpstr>Космическое путешествие</vt:lpstr>
      <vt:lpstr>«Не оставим без дворца ни синицу, ни скворца!»</vt:lpstr>
      <vt:lpstr>Конкурс «Маленькие чудеса»</vt:lpstr>
      <vt:lpstr>День победы!</vt:lpstr>
      <vt:lpstr>Слайд 8</vt:lpstr>
      <vt:lpstr>Слайд 9</vt:lpstr>
      <vt:lpstr>Слайд 10</vt:lpstr>
      <vt:lpstr>Слайд 11</vt:lpstr>
      <vt:lpstr>Я люблю Узловую!</vt:lpstr>
      <vt:lpstr>Наши достижения</vt:lpstr>
      <vt:lpstr>Наши достижения</vt:lpstr>
      <vt:lpstr>Слайд 15</vt:lpstr>
      <vt:lpstr>Достижения </vt:lpstr>
      <vt:lpstr>Достижения </vt:lpstr>
      <vt:lpstr>Наши достижения 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«Образовательные организации.  От прошлого к будущему»</dc:title>
  <dc:creator>Татьяна Тертычная</dc:creator>
  <cp:lastModifiedBy>детскийсад</cp:lastModifiedBy>
  <cp:revision>103</cp:revision>
  <dcterms:created xsi:type="dcterms:W3CDTF">2018-09-10T10:09:56Z</dcterms:created>
  <dcterms:modified xsi:type="dcterms:W3CDTF">2018-09-11T14:48:44Z</dcterms:modified>
</cp:coreProperties>
</file>